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4"/>
  </p:sldMasterIdLst>
  <p:notesMasterIdLst>
    <p:notesMasterId r:id="rId14"/>
  </p:notesMasterIdLst>
  <p:sldIdLst>
    <p:sldId id="256" r:id="rId5"/>
    <p:sldId id="257" r:id="rId6"/>
    <p:sldId id="258" r:id="rId7"/>
    <p:sldId id="268" r:id="rId8"/>
    <p:sldId id="260" r:id="rId9"/>
    <p:sldId id="262" r:id="rId10"/>
    <p:sldId id="261" r:id="rId11"/>
    <p:sldId id="263" r:id="rId12"/>
    <p:sldId id="265" r:id="rId13"/>
  </p:sldIdLst>
  <p:sldSz cx="10691813" cy="7559675"/>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Lato Black" panose="020F0502020204030203" pitchFamily="34" charset="0"/>
      <p:bold r:id="rId21"/>
      <p:boldItalic r:id="rId22"/>
    </p:embeddedFont>
    <p:embeddedFont>
      <p:font typeface="Lato Heavy" panose="020B0604020202020204" charset="0"/>
      <p:bold r:id="rId23"/>
      <p:boldItalic r:id="rId24"/>
    </p:embeddedFont>
    <p:embeddedFont>
      <p:font typeface="Lato Medium" panose="020F0502020204030203" pitchFamily="34" charset="0"/>
      <p:regular r:id="rId25"/>
      <p: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Brady" initials="HB" lastIdx="3" clrIdx="0"/>
  <p:cmAuthor id="1" name="Administrat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C38"/>
    <a:srgbClr val="D85231"/>
    <a:srgbClr val="7DB928"/>
    <a:srgbClr val="481F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13" autoAdjust="0"/>
    <p:restoredTop sz="93910" autoAdjust="0"/>
  </p:normalViewPr>
  <p:slideViewPr>
    <p:cSldViewPr snapToGrid="0">
      <p:cViewPr varScale="1">
        <p:scale>
          <a:sx n="57" d="100"/>
          <a:sy n="57" d="100"/>
        </p:scale>
        <p:origin x="1496" y="68"/>
      </p:cViewPr>
      <p:guideLst>
        <p:guide orient="horz" pos="2381"/>
        <p:guide pos="336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5E12F-66DC-407B-AC21-AB36B710ED45}" type="datetimeFigureOut">
              <a:rPr lang="en-GB" smtClean="0"/>
              <a:t>20/09/2023</a:t>
            </a:fld>
            <a:endParaRPr lang="en-GB" dirty="0"/>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50FC1-260F-4424-992A-5812BE705672}" type="slidenum">
              <a:rPr lang="en-GB" smtClean="0"/>
              <a:t>‹#›</a:t>
            </a:fld>
            <a:endParaRPr lang="en-GB" dirty="0"/>
          </a:p>
        </p:txBody>
      </p:sp>
    </p:spTree>
    <p:extLst>
      <p:ext uri="{BB962C8B-B14F-4D97-AF65-F5344CB8AC3E}">
        <p14:creationId xmlns:p14="http://schemas.microsoft.com/office/powerpoint/2010/main" val="2599667459"/>
      </p:ext>
    </p:extLst>
  </p:cSld>
  <p:clrMap bg1="lt1" tx1="dk1" bg2="lt2" tx2="dk2" accent1="accent1" accent2="accent2" accent3="accent3" accent4="accent4" accent5="accent5" accent6="accent6" hlink="hlink" folHlink="folHlink"/>
  <p:notesStyle>
    <a:lvl1pPr marL="0" algn="l" defTabSz="875943" rtl="0" eaLnBrk="1" latinLnBrk="0" hangingPunct="1">
      <a:defRPr sz="1149" kern="1200">
        <a:solidFill>
          <a:schemeClr val="tx1"/>
        </a:solidFill>
        <a:latin typeface="+mn-lt"/>
        <a:ea typeface="+mn-ea"/>
        <a:cs typeface="+mn-cs"/>
      </a:defRPr>
    </a:lvl1pPr>
    <a:lvl2pPr marL="437971" algn="l" defTabSz="875943" rtl="0" eaLnBrk="1" latinLnBrk="0" hangingPunct="1">
      <a:defRPr sz="1149" kern="1200">
        <a:solidFill>
          <a:schemeClr val="tx1"/>
        </a:solidFill>
        <a:latin typeface="+mn-lt"/>
        <a:ea typeface="+mn-ea"/>
        <a:cs typeface="+mn-cs"/>
      </a:defRPr>
    </a:lvl2pPr>
    <a:lvl3pPr marL="875943" algn="l" defTabSz="875943" rtl="0" eaLnBrk="1" latinLnBrk="0" hangingPunct="1">
      <a:defRPr sz="1149" kern="1200">
        <a:solidFill>
          <a:schemeClr val="tx1"/>
        </a:solidFill>
        <a:latin typeface="+mn-lt"/>
        <a:ea typeface="+mn-ea"/>
        <a:cs typeface="+mn-cs"/>
      </a:defRPr>
    </a:lvl3pPr>
    <a:lvl4pPr marL="1313915" algn="l" defTabSz="875943" rtl="0" eaLnBrk="1" latinLnBrk="0" hangingPunct="1">
      <a:defRPr sz="1149" kern="1200">
        <a:solidFill>
          <a:schemeClr val="tx1"/>
        </a:solidFill>
        <a:latin typeface="+mn-lt"/>
        <a:ea typeface="+mn-ea"/>
        <a:cs typeface="+mn-cs"/>
      </a:defRPr>
    </a:lvl4pPr>
    <a:lvl5pPr marL="1751887" algn="l" defTabSz="875943" rtl="0" eaLnBrk="1" latinLnBrk="0" hangingPunct="1">
      <a:defRPr sz="1149" kern="1200">
        <a:solidFill>
          <a:schemeClr val="tx1"/>
        </a:solidFill>
        <a:latin typeface="+mn-lt"/>
        <a:ea typeface="+mn-ea"/>
        <a:cs typeface="+mn-cs"/>
      </a:defRPr>
    </a:lvl5pPr>
    <a:lvl6pPr marL="2189858" algn="l" defTabSz="875943" rtl="0" eaLnBrk="1" latinLnBrk="0" hangingPunct="1">
      <a:defRPr sz="1149" kern="1200">
        <a:solidFill>
          <a:schemeClr val="tx1"/>
        </a:solidFill>
        <a:latin typeface="+mn-lt"/>
        <a:ea typeface="+mn-ea"/>
        <a:cs typeface="+mn-cs"/>
      </a:defRPr>
    </a:lvl6pPr>
    <a:lvl7pPr marL="2627829" algn="l" defTabSz="875943" rtl="0" eaLnBrk="1" latinLnBrk="0" hangingPunct="1">
      <a:defRPr sz="1149" kern="1200">
        <a:solidFill>
          <a:schemeClr val="tx1"/>
        </a:solidFill>
        <a:latin typeface="+mn-lt"/>
        <a:ea typeface="+mn-ea"/>
        <a:cs typeface="+mn-cs"/>
      </a:defRPr>
    </a:lvl7pPr>
    <a:lvl8pPr marL="3065802" algn="l" defTabSz="875943" rtl="0" eaLnBrk="1" latinLnBrk="0" hangingPunct="1">
      <a:defRPr sz="1149" kern="1200">
        <a:solidFill>
          <a:schemeClr val="tx1"/>
        </a:solidFill>
        <a:latin typeface="+mn-lt"/>
        <a:ea typeface="+mn-ea"/>
        <a:cs typeface="+mn-cs"/>
      </a:defRPr>
    </a:lvl8pPr>
    <a:lvl9pPr marL="3503773" algn="l" defTabSz="875943" rtl="0" eaLnBrk="1" latinLnBrk="0" hangingPunct="1">
      <a:defRPr sz="11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cove.video/3cecH5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cove.video/30nnKDQ"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1</a:t>
            </a:fld>
            <a:endParaRPr lang="en-GB" dirty="0"/>
          </a:p>
        </p:txBody>
      </p:sp>
    </p:spTree>
    <p:extLst>
      <p:ext uri="{BB962C8B-B14F-4D97-AF65-F5344CB8AC3E}">
        <p14:creationId xmlns:p14="http://schemas.microsoft.com/office/powerpoint/2010/main" val="194957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Ask students to create a mind map using the questions above. You can decide whether this is carried out in silence upon entrance as a thinking activity and baseline assessment, or whether students are to discuss their answers in pairs, or share as a whole class.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GB" dirty="0"/>
              <a:t>A mind map enables students to capture words, ideas and responses to a question or topic. Ask students to organise their responses into branched groups that are linked by the theme, and to indicate relationships and connections on their maps. If required, you can create a template to help students get started or draw an example on the board.</a:t>
            </a:r>
          </a:p>
          <a:p>
            <a:endParaRPr lang="en-GB" dirty="0"/>
          </a:p>
          <a:p>
            <a:pPr algn="l"/>
            <a:r>
              <a:rPr lang="en-GB" b="0" u="sng" dirty="0"/>
              <a:t>Optional</a:t>
            </a:r>
            <a:r>
              <a:rPr lang="en-GB" dirty="0"/>
              <a:t>: show the video at</a:t>
            </a:r>
            <a:r>
              <a:rPr lang="en-GB" baseline="0" dirty="0"/>
              <a:t> </a:t>
            </a:r>
            <a:r>
              <a:rPr lang="en-GB" sz="1149" b="0" i="0" kern="1200" dirty="0">
                <a:solidFill>
                  <a:schemeClr val="tx1"/>
                </a:solidFill>
                <a:effectLst/>
                <a:latin typeface="+mn-lt"/>
                <a:ea typeface="+mn-ea"/>
                <a:cs typeface="+mn-cs"/>
                <a:hlinkClick r:id="rId3"/>
              </a:rPr>
              <a:t>https://bcove.video/3cecH5l</a:t>
            </a:r>
            <a:r>
              <a:rPr lang="en-GB" sz="1149" b="0" i="0" kern="1200" dirty="0">
                <a:solidFill>
                  <a:schemeClr val="tx1"/>
                </a:solidFill>
                <a:effectLst/>
                <a:latin typeface="+mn-lt"/>
                <a:ea typeface="+mn-ea"/>
                <a:cs typeface="+mn-cs"/>
              </a:rPr>
              <a:t> </a:t>
            </a:r>
            <a:r>
              <a:rPr lang="en-GB" baseline="0" dirty="0"/>
              <a:t>In </a:t>
            </a:r>
            <a:r>
              <a:rPr lang="en-GB" dirty="0"/>
              <a:t>small groups, students watch the ‘Body Image and You!’ film either on their phones or a school device, depending on your school’s phone policy and facilities available. After sharing their reactions to the film, students discuss how they think the internet, particularly social media, can cause stress and impact on a young person’s body image</a:t>
            </a:r>
            <a:r>
              <a:rPr lang="en-GB" baseline="0" dirty="0"/>
              <a:t> - h</a:t>
            </a:r>
            <a:r>
              <a:rPr lang="en-GB" dirty="0"/>
              <a:t>owever only</a:t>
            </a:r>
            <a:r>
              <a:rPr lang="en-GB" baseline="0" dirty="0"/>
              <a:t> do this if time permits or if you feel this is more appropriate than a mind map.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2</a:t>
            </a:fld>
            <a:endParaRPr lang="en-GB" dirty="0"/>
          </a:p>
        </p:txBody>
      </p:sp>
    </p:spTree>
    <p:extLst>
      <p:ext uri="{BB962C8B-B14F-4D97-AF65-F5344CB8AC3E}">
        <p14:creationId xmlns:p14="http://schemas.microsoft.com/office/powerpoint/2010/main" val="264690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0" i="0" u="none" strike="noStrike" kern="1200" baseline="0" dirty="0">
                <a:solidFill>
                  <a:schemeClr val="tx1"/>
                </a:solidFill>
                <a:latin typeface="+mn-lt"/>
                <a:ea typeface="+mn-ea"/>
                <a:cs typeface="+mn-cs"/>
              </a:rPr>
              <a:t>Students should answer the three baseline questions on a confidence scale: 0 = not confident, 10 = extremely confident. </a:t>
            </a:r>
            <a:endParaRPr lang="en-GB" sz="1100" dirty="0"/>
          </a:p>
        </p:txBody>
      </p:sp>
      <p:sp>
        <p:nvSpPr>
          <p:cNvPr id="4" name="Slide Number Placeholder 3"/>
          <p:cNvSpPr>
            <a:spLocks noGrp="1"/>
          </p:cNvSpPr>
          <p:nvPr>
            <p:ph type="sldNum" sz="quarter" idx="10"/>
          </p:nvPr>
        </p:nvSpPr>
        <p:spPr/>
        <p:txBody>
          <a:bodyPr/>
          <a:lstStyle/>
          <a:p>
            <a:fld id="{42650FC1-260F-4424-992A-5812BE705672}" type="slidenum">
              <a:rPr lang="en-GB" smtClean="0"/>
              <a:t>3</a:t>
            </a:fld>
            <a:endParaRPr lang="en-GB" dirty="0"/>
          </a:p>
        </p:txBody>
      </p:sp>
    </p:spTree>
    <p:extLst>
      <p:ext uri="{BB962C8B-B14F-4D97-AF65-F5344CB8AC3E}">
        <p14:creationId xmlns:p14="http://schemas.microsoft.com/office/powerpoint/2010/main" val="362646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en-US" baseline="0" dirty="0"/>
              <a:t>You can conduct this activity individually or in pairs if this is more suitable for your classroom environment.</a:t>
            </a:r>
          </a:p>
          <a:p>
            <a:pPr marL="171450" lvl="0" indent="-171450" fontAlgn="base">
              <a:buFont typeface="Arial" panose="020B0604020202020204" pitchFamily="34" charset="0"/>
              <a:buChar char="•"/>
            </a:pPr>
            <a:endParaRPr lang="en-US" baseline="0" dirty="0"/>
          </a:p>
          <a:p>
            <a:pPr marL="171450" lvl="0" indent="-171450" fontAlgn="base">
              <a:buFont typeface="Arial" panose="020B0604020202020204" pitchFamily="34" charset="0"/>
              <a:buChar char="•"/>
            </a:pPr>
            <a:r>
              <a:rPr lang="en-US" baseline="0" dirty="0"/>
              <a:t>Provide A3/A4 paper for the activity. This part of the activity may require class discussion if students are struggling to think of someone’s thoughts, feelings, or actions. It may be preferable to place students in mixed ability groups rather than facilitating yourself in order to encourage as much student-led work as possible. </a:t>
            </a:r>
          </a:p>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4</a:t>
            </a:fld>
            <a:endParaRPr lang="en-GB" dirty="0"/>
          </a:p>
        </p:txBody>
      </p:sp>
    </p:spTree>
    <p:extLst>
      <p:ext uri="{BB962C8B-B14F-4D97-AF65-F5344CB8AC3E}">
        <p14:creationId xmlns:p14="http://schemas.microsoft.com/office/powerpoint/2010/main" val="2611569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These questions have been differentiated to help facilitate progression through the activity. However, you can choose only the questions that would be appropriate for your students. </a:t>
            </a:r>
            <a:endParaRPr lang="en-GB" dirty="0"/>
          </a:p>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5</a:t>
            </a:fld>
            <a:endParaRPr lang="en-GB" dirty="0"/>
          </a:p>
        </p:txBody>
      </p:sp>
    </p:spTree>
    <p:extLst>
      <p:ext uri="{BB962C8B-B14F-4D97-AF65-F5344CB8AC3E}">
        <p14:creationId xmlns:p14="http://schemas.microsoft.com/office/powerpoint/2010/main" val="3935225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Show the video at </a:t>
            </a:r>
            <a:r>
              <a:rPr lang="en-GB" sz="1149" b="0" i="0" kern="1200" dirty="0">
                <a:solidFill>
                  <a:schemeClr val="tx1"/>
                </a:solidFill>
                <a:effectLst/>
                <a:latin typeface="+mn-lt"/>
                <a:ea typeface="+mn-ea"/>
                <a:cs typeface="+mn-cs"/>
                <a:hlinkClick r:id="rId3"/>
              </a:rPr>
              <a:t>https://bcove.video/30nnKDQ</a:t>
            </a:r>
            <a:endParaRPr lang="en-GB" sz="1149" b="0" i="0" kern="1200" dirty="0">
              <a:solidFill>
                <a:schemeClr val="tx1"/>
              </a:solidFill>
              <a:effectLst/>
              <a:latin typeface="+mn-lt"/>
              <a:ea typeface="+mn-ea"/>
              <a:cs typeface="+mn-cs"/>
            </a:endParaRPr>
          </a:p>
          <a:p>
            <a:pPr marL="0" marR="0" lvl="0" indent="0" algn="l" defTabSz="87594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indent="-171450">
              <a:buFont typeface="Arial" panose="020B0604020202020204" pitchFamily="34" charset="0"/>
              <a:buChar char="•"/>
            </a:pPr>
            <a:r>
              <a:rPr lang="en-GB" dirty="0"/>
              <a:t>This video can be watched individually on devices, or if this is not possible</a:t>
            </a:r>
            <a:r>
              <a:rPr lang="en-GB" baseline="0" dirty="0"/>
              <a:t> you </a:t>
            </a:r>
            <a:r>
              <a:rPr lang="en-GB" dirty="0"/>
              <a:t>can play it</a:t>
            </a:r>
            <a:r>
              <a:rPr lang="en-GB" baseline="0" dirty="0"/>
              <a:t> from a projector at the front of the class. </a:t>
            </a:r>
            <a:r>
              <a:rPr lang="en-GB"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GB" sz="1149" b="0" i="0" u="none" strike="noStrike" kern="1200" baseline="0" dirty="0">
                <a:solidFill>
                  <a:schemeClr val="tx1"/>
                </a:solidFill>
                <a:latin typeface="+mn-lt"/>
                <a:ea typeface="+mn-ea"/>
                <a:cs typeface="+mn-cs"/>
              </a:rPr>
              <a:t>Students should consider any tips and advice that they think would be useful and write them down on a post-it note. Be on hand to answer students’ questions if needed.</a:t>
            </a:r>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6</a:t>
            </a:fld>
            <a:endParaRPr lang="en-GB" dirty="0"/>
          </a:p>
        </p:txBody>
      </p:sp>
    </p:spTree>
    <p:extLst>
      <p:ext uri="{BB962C8B-B14F-4D97-AF65-F5344CB8AC3E}">
        <p14:creationId xmlns:p14="http://schemas.microsoft.com/office/powerpoint/2010/main" val="267108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Questions to aid discussion have been differentiated to enable effective</a:t>
            </a:r>
            <a:r>
              <a:rPr lang="en-GB" baseline="0" dirty="0"/>
              <a:t> </a:t>
            </a:r>
            <a:r>
              <a:rPr lang="en-GB" b="0" i="0" u="none" baseline="0" dirty="0"/>
              <a:t>conversation</a:t>
            </a:r>
            <a:r>
              <a:rPr lang="en-GB" b="1" i="1" u="none" baseline="0" dirty="0"/>
              <a:t> </a:t>
            </a:r>
            <a:r>
              <a:rPr lang="en-GB" u="none" baseline="0" dirty="0"/>
              <a:t>and</a:t>
            </a:r>
            <a:r>
              <a:rPr lang="en-GB" baseline="0" dirty="0"/>
              <a:t> progress through the lesson.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sz="1100" dirty="0"/>
              <a:t>Create a ‘wall of ideas’ for dealing with body image and online stress using the sticky notes students have created. You can give them time to add ideas from the questions discussed above, as well as what they have found on the on the Every Mind Matters website. </a:t>
            </a:r>
            <a:r>
              <a:rPr lang="en-GB" sz="1100" b="0" i="0" u="none" dirty="0"/>
              <a:t>The w</a:t>
            </a:r>
            <a:r>
              <a:rPr lang="en-GB" baseline="0" dirty="0"/>
              <a:t>ord wall can be discussed as a whole class, and if time permits the sticky notes could be streamlined to the top five best tips for advice. </a:t>
            </a:r>
          </a:p>
          <a:p>
            <a:endParaRPr lang="en-GB" baseline="0" dirty="0"/>
          </a:p>
          <a:p>
            <a:r>
              <a:rPr lang="en-GB" b="0" u="sng" dirty="0"/>
              <a:t>Optional</a:t>
            </a:r>
            <a:r>
              <a:rPr lang="en-GB" b="0" u="sng" baseline="0" dirty="0"/>
              <a:t> </a:t>
            </a:r>
            <a:r>
              <a:rPr lang="en-GB" b="0" u="sng" dirty="0"/>
              <a:t>Extension activity</a:t>
            </a:r>
            <a:r>
              <a:rPr lang="en-GB" dirty="0"/>
              <a:t>: What is beauty? Distribute photos of celebrities or famous people, either from magazines or online sources. In their pairs, students should discuss how they think the media impacts on our body image, for example, when Instagram stars Photoshop their images to make them appear ‘perfect’. How does this affect our perception of how we should look? </a:t>
            </a:r>
          </a:p>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7</a:t>
            </a:fld>
            <a:endParaRPr lang="en-GB" dirty="0"/>
          </a:p>
        </p:txBody>
      </p:sp>
    </p:spTree>
    <p:extLst>
      <p:ext uri="{BB962C8B-B14F-4D97-AF65-F5344CB8AC3E}">
        <p14:creationId xmlns:p14="http://schemas.microsoft.com/office/powerpoint/2010/main" val="273820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a:t>Other options for plenary:</a:t>
            </a:r>
          </a:p>
          <a:p>
            <a:pPr marL="0" indent="0" algn="l">
              <a:buFont typeface="Arial" panose="020B0604020202020204" pitchFamily="34" charset="0"/>
              <a:buNone/>
            </a:pPr>
            <a:endParaRPr lang="en-GB" dirty="0"/>
          </a:p>
          <a:p>
            <a:pPr marL="609421" lvl="1" indent="-171450" algn="l">
              <a:buFont typeface="Courier New" panose="02070309020205020404" pitchFamily="49" charset="0"/>
              <a:buChar char="o"/>
            </a:pPr>
            <a:r>
              <a:rPr lang="en-GB" dirty="0"/>
              <a:t>Create a ‘board blast’ with all the slogans and hashtags </a:t>
            </a:r>
          </a:p>
          <a:p>
            <a:pPr marL="609421" lvl="1" indent="-171450" algn="l">
              <a:buFont typeface="Courier New" panose="02070309020205020404" pitchFamily="49" charset="0"/>
              <a:buChar char="o"/>
            </a:pPr>
            <a:endParaRPr lang="en-GB" dirty="0"/>
          </a:p>
          <a:p>
            <a:pPr marL="609421" lvl="1" indent="-171450" algn="l">
              <a:buFont typeface="Courier New" panose="02070309020205020404" pitchFamily="49" charset="0"/>
              <a:buChar char="o"/>
            </a:pPr>
            <a:r>
              <a:rPr lang="en-GB" dirty="0"/>
              <a:t>Create a poster to display as a class manifesto or set themselves challenges, e.g.: ‘I will only take 15 selfies this week’, ‘I will step away from my phone for an hour every day’, etc. </a:t>
            </a:r>
          </a:p>
          <a:p>
            <a:pPr marL="0" indent="0" algn="l">
              <a:buNone/>
            </a:pPr>
            <a:endParaRPr lang="en-GB" dirty="0"/>
          </a:p>
          <a:p>
            <a:pPr marL="171450" indent="-171450" algn="l">
              <a:buFont typeface="Arial" panose="020B0604020202020204" pitchFamily="34" charset="0"/>
              <a:buChar char="•"/>
            </a:pPr>
            <a:r>
              <a:rPr lang="en-GB" dirty="0"/>
              <a:t>Before the end of class, remind students about the importance of asking for help if they need it, and encourage them to visit the Every Mind Matters website (https://www.nhs.uk/oneyou/every-mind-matters/youth-mental-health/) in their own time, along with other helpful websites and sources of information.</a:t>
            </a:r>
          </a:p>
        </p:txBody>
      </p:sp>
      <p:sp>
        <p:nvSpPr>
          <p:cNvPr id="4" name="Slide Number Placeholder 3"/>
          <p:cNvSpPr>
            <a:spLocks noGrp="1"/>
          </p:cNvSpPr>
          <p:nvPr>
            <p:ph type="sldNum" sz="quarter" idx="10"/>
          </p:nvPr>
        </p:nvSpPr>
        <p:spPr/>
        <p:txBody>
          <a:bodyPr/>
          <a:lstStyle/>
          <a:p>
            <a:fld id="{42650FC1-260F-4424-992A-5812BE705672}" type="slidenum">
              <a:rPr lang="en-GB" smtClean="0"/>
              <a:t>8</a:t>
            </a:fld>
            <a:endParaRPr lang="en-GB" dirty="0"/>
          </a:p>
        </p:txBody>
      </p:sp>
    </p:spTree>
    <p:extLst>
      <p:ext uri="{BB962C8B-B14F-4D97-AF65-F5344CB8AC3E}">
        <p14:creationId xmlns:p14="http://schemas.microsoft.com/office/powerpoint/2010/main" val="3989409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75943" rtl="0" eaLnBrk="1" fontAlgn="auto" latinLnBrk="0" hangingPunct="1">
              <a:lnSpc>
                <a:spcPct val="100000"/>
              </a:lnSpc>
              <a:spcBef>
                <a:spcPts val="0"/>
              </a:spcBef>
              <a:spcAft>
                <a:spcPts val="0"/>
              </a:spcAft>
              <a:buClrTx/>
              <a:buSzTx/>
              <a:buFontTx/>
              <a:buNone/>
              <a:tabLst/>
              <a:defRPr/>
            </a:pPr>
            <a:r>
              <a:rPr lang="en-GB" sz="1149" b="0" i="0" u="none" strike="noStrike" kern="1200" baseline="0" dirty="0">
                <a:solidFill>
                  <a:schemeClr val="tx1"/>
                </a:solidFill>
                <a:latin typeface="+mn-lt"/>
                <a:ea typeface="+mn-ea"/>
                <a:cs typeface="+mn-cs"/>
              </a:rPr>
              <a:t>Ask students to think back to the confidence line that they shared at the start of the session and consider the same questions.</a:t>
            </a:r>
          </a:p>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9</a:t>
            </a:fld>
            <a:endParaRPr lang="en-GB" dirty="0"/>
          </a:p>
        </p:txBody>
      </p:sp>
    </p:spTree>
    <p:extLst>
      <p:ext uri="{BB962C8B-B14F-4D97-AF65-F5344CB8AC3E}">
        <p14:creationId xmlns:p14="http://schemas.microsoft.com/office/powerpoint/2010/main" val="456366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8100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02871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16942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25518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28946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92620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96349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293227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264501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59299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dirty="0"/>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30581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472EDEC1-B61F-45AE-83A4-EE631E533697}" type="datetimeFigureOut">
              <a:rPr lang="en-GB" smtClean="0"/>
              <a:t>20/09/2023</a:t>
            </a:fld>
            <a:endParaRPr lang="en-GB"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8BE436C3-05CB-4498-8985-9F735CFB4F6F}" type="slidenum">
              <a:rPr lang="en-GB" smtClean="0"/>
              <a:t>‹#›</a:t>
            </a:fld>
            <a:endParaRPr lang="en-GB" dirty="0"/>
          </a:p>
        </p:txBody>
      </p:sp>
    </p:spTree>
    <p:extLst>
      <p:ext uri="{BB962C8B-B14F-4D97-AF65-F5344CB8AC3E}">
        <p14:creationId xmlns:p14="http://schemas.microsoft.com/office/powerpoint/2010/main" val="36486748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bcove.video/3cecH5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bcove.video/30nnKDQ"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586D40C-7000-44E0-9B5D-FC5A8D61132A}"/>
              </a:ext>
            </a:extLst>
          </p:cNvPr>
          <p:cNvSpPr/>
          <p:nvPr/>
        </p:nvSpPr>
        <p:spPr>
          <a:xfrm>
            <a:off x="-1" y="0"/>
            <a:ext cx="10691813" cy="1155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3" name="TextBox 12">
            <a:extLst>
              <a:ext uri="{FF2B5EF4-FFF2-40B4-BE49-F238E27FC236}">
                <a16:creationId xmlns:a16="http://schemas.microsoft.com/office/drawing/2014/main" id="{5447B559-FA14-408E-A3EB-726D76B8576E}"/>
              </a:ext>
            </a:extLst>
          </p:cNvPr>
          <p:cNvSpPr txBox="1"/>
          <p:nvPr/>
        </p:nvSpPr>
        <p:spPr>
          <a:xfrm>
            <a:off x="2135227" y="85182"/>
            <a:ext cx="6421359" cy="1015663"/>
          </a:xfrm>
          <a:prstGeom prst="rect">
            <a:avLst/>
          </a:prstGeom>
          <a:noFill/>
        </p:spPr>
        <p:txBody>
          <a:bodyPr wrap="square" rtlCol="0">
            <a:spAutoFit/>
          </a:bodyPr>
          <a:lstStyle/>
          <a:p>
            <a:pPr algn="ctr"/>
            <a:r>
              <a:rPr lang="en-GB" sz="6000" dirty="0">
                <a:solidFill>
                  <a:srgbClr val="F15C38"/>
                </a:solidFill>
                <a:latin typeface="Lato Black" panose="020F0502020204030203" pitchFamily="34" charset="0"/>
                <a:ea typeface="Lato Black" panose="020F0502020204030203" pitchFamily="34" charset="0"/>
                <a:cs typeface="Lato Black" panose="020F0502020204030203" pitchFamily="34" charset="0"/>
              </a:rPr>
              <a:t>BODY IMAGE</a:t>
            </a:r>
          </a:p>
        </p:txBody>
      </p:sp>
      <p:sp>
        <p:nvSpPr>
          <p:cNvPr id="33" name="Rectangle 32">
            <a:extLst>
              <a:ext uri="{FF2B5EF4-FFF2-40B4-BE49-F238E27FC236}">
                <a16:creationId xmlns:a16="http://schemas.microsoft.com/office/drawing/2014/main" id="{B05E0B24-E38E-45EA-BC8E-2AAD27B26D1F}"/>
              </a:ext>
            </a:extLst>
          </p:cNvPr>
          <p:cNvSpPr/>
          <p:nvPr/>
        </p:nvSpPr>
        <p:spPr>
          <a:xfrm>
            <a:off x="1317629" y="6700454"/>
            <a:ext cx="1696889" cy="85922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C7E6F1B6-9A96-428E-986A-B417091E47C2}"/>
              </a:ext>
            </a:extLst>
          </p:cNvPr>
          <p:cNvSpPr/>
          <p:nvPr/>
        </p:nvSpPr>
        <p:spPr>
          <a:xfrm>
            <a:off x="3014517" y="6700454"/>
            <a:ext cx="6359668" cy="85922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u="sng"/>
          </a:p>
        </p:txBody>
      </p:sp>
      <p:sp>
        <p:nvSpPr>
          <p:cNvPr id="35" name="TextBox 34">
            <a:extLst>
              <a:ext uri="{FF2B5EF4-FFF2-40B4-BE49-F238E27FC236}">
                <a16:creationId xmlns:a16="http://schemas.microsoft.com/office/drawing/2014/main" id="{8378B7F8-2FF0-425E-8F5C-765E7BD93F1A}"/>
              </a:ext>
            </a:extLst>
          </p:cNvPr>
          <p:cNvSpPr txBox="1"/>
          <p:nvPr/>
        </p:nvSpPr>
        <p:spPr>
          <a:xfrm>
            <a:off x="1337084" y="6773158"/>
            <a:ext cx="1648289" cy="623248"/>
          </a:xfrm>
          <a:prstGeom prst="rect">
            <a:avLst/>
          </a:prstGeom>
          <a:noFill/>
        </p:spPr>
        <p:txBody>
          <a:bodyPr wrap="square" rtlCol="0">
            <a:spAutoFit/>
          </a:bodyPr>
          <a:lstStyle/>
          <a:p>
            <a:pPr>
              <a:spcAft>
                <a:spcPts val="300"/>
              </a:spcAft>
            </a:pPr>
            <a:r>
              <a:rPr lang="en-GB" sz="1600" dirty="0">
                <a:solidFill>
                  <a:srgbClr val="F15C38"/>
                </a:solidFill>
                <a:latin typeface="Lato Heavy" panose="020F0502020204030203" pitchFamily="34" charset="0"/>
                <a:ea typeface="Lato Heavy" panose="020F0502020204030203" pitchFamily="34" charset="0"/>
                <a:cs typeface="Lato Heavy" panose="020F0502020204030203" pitchFamily="34" charset="0"/>
              </a:rPr>
              <a:t>KEY</a:t>
            </a:r>
          </a:p>
          <a:p>
            <a:pPr>
              <a:spcAft>
                <a:spcPts val="300"/>
              </a:spcAft>
            </a:pPr>
            <a:r>
              <a:rPr lang="en-GB" sz="1600" dirty="0">
                <a:solidFill>
                  <a:srgbClr val="F15C38"/>
                </a:solidFill>
                <a:latin typeface="Lato Heavy" panose="020F0502020204030203" pitchFamily="34" charset="0"/>
                <a:ea typeface="Lato Heavy" panose="020F0502020204030203" pitchFamily="34" charset="0"/>
                <a:cs typeface="Lato Heavy" panose="020F0502020204030203" pitchFamily="34" charset="0"/>
              </a:rPr>
              <a:t>VOCABULARY</a:t>
            </a:r>
          </a:p>
        </p:txBody>
      </p:sp>
      <p:sp>
        <p:nvSpPr>
          <p:cNvPr id="38" name="TextBox 37">
            <a:extLst>
              <a:ext uri="{FF2B5EF4-FFF2-40B4-BE49-F238E27FC236}">
                <a16:creationId xmlns:a16="http://schemas.microsoft.com/office/drawing/2014/main" id="{0C669444-EB73-4840-AEA3-B55D14E0AF3A}"/>
              </a:ext>
            </a:extLst>
          </p:cNvPr>
          <p:cNvSpPr txBox="1"/>
          <p:nvPr/>
        </p:nvSpPr>
        <p:spPr>
          <a:xfrm>
            <a:off x="3063116" y="6737622"/>
            <a:ext cx="5883031" cy="696088"/>
          </a:xfrm>
          <a:prstGeom prst="rect">
            <a:avLst/>
          </a:prstGeom>
          <a:noFill/>
        </p:spPr>
        <p:txBody>
          <a:bodyPr wrap="square" rtlCol="0">
            <a:spAutoFit/>
          </a:bodyPr>
          <a:lstStyle/>
          <a:p>
            <a:pPr>
              <a:lnSpc>
                <a:spcPct val="150000"/>
              </a:lnSpc>
            </a:pPr>
            <a:r>
              <a:rPr lang="en-GB" sz="1400" spc="50" dirty="0">
                <a:solidFill>
                  <a:schemeClr val="bg1"/>
                </a:solidFill>
                <a:latin typeface="Lato Heavy" panose="020F0502020204030203" pitchFamily="34" charset="0"/>
                <a:ea typeface="Lato Heavy" panose="020F0502020204030203" pitchFamily="34" charset="0"/>
                <a:cs typeface="Lato Heavy" panose="020F0502020204030203" pitchFamily="34" charset="0"/>
              </a:rPr>
              <a:t>Social media, selfie, body image, healthy, ‘likes’, body confidence, editing, celebrities, filters, followers, attention, comments</a:t>
            </a:r>
          </a:p>
        </p:txBody>
      </p:sp>
      <p:sp>
        <p:nvSpPr>
          <p:cNvPr id="39" name="Rectangle 38">
            <a:extLst>
              <a:ext uri="{FF2B5EF4-FFF2-40B4-BE49-F238E27FC236}">
                <a16:creationId xmlns:a16="http://schemas.microsoft.com/office/drawing/2014/main" id="{81000753-F950-4CA6-8848-9B9C7F5EAA5D}"/>
              </a:ext>
            </a:extLst>
          </p:cNvPr>
          <p:cNvSpPr/>
          <p:nvPr/>
        </p:nvSpPr>
        <p:spPr>
          <a:xfrm>
            <a:off x="548894" y="1691141"/>
            <a:ext cx="4491860" cy="5921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40" name="Rectangle 39">
            <a:extLst>
              <a:ext uri="{FF2B5EF4-FFF2-40B4-BE49-F238E27FC236}">
                <a16:creationId xmlns:a16="http://schemas.microsoft.com/office/drawing/2014/main" id="{B2685D63-E49F-4D61-B8AD-256A562FFFE2}"/>
              </a:ext>
            </a:extLst>
          </p:cNvPr>
          <p:cNvSpPr/>
          <p:nvPr/>
        </p:nvSpPr>
        <p:spPr>
          <a:xfrm>
            <a:off x="5609725" y="1695450"/>
            <a:ext cx="4491860" cy="5921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41" name="TextBox 40">
            <a:extLst>
              <a:ext uri="{FF2B5EF4-FFF2-40B4-BE49-F238E27FC236}">
                <a16:creationId xmlns:a16="http://schemas.microsoft.com/office/drawing/2014/main" id="{3A4D7515-C39B-4B7D-A643-7E8C089322A4}"/>
              </a:ext>
            </a:extLst>
          </p:cNvPr>
          <p:cNvSpPr txBox="1"/>
          <p:nvPr/>
        </p:nvSpPr>
        <p:spPr>
          <a:xfrm>
            <a:off x="551316" y="1732738"/>
            <a:ext cx="3451225" cy="523220"/>
          </a:xfrm>
          <a:prstGeom prst="rect">
            <a:avLst/>
          </a:prstGeom>
          <a:noFill/>
        </p:spPr>
        <p:txBody>
          <a:bodyPr wrap="square" rtlCol="0" anchor="t">
            <a:spAutoFit/>
          </a:bodyPr>
          <a:lstStyle/>
          <a:p>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Learning objectives</a:t>
            </a:r>
            <a:endParaRPr lang="en-US" dirty="0"/>
          </a:p>
        </p:txBody>
      </p:sp>
      <p:sp>
        <p:nvSpPr>
          <p:cNvPr id="42" name="TextBox 41">
            <a:extLst>
              <a:ext uri="{FF2B5EF4-FFF2-40B4-BE49-F238E27FC236}">
                <a16:creationId xmlns:a16="http://schemas.microsoft.com/office/drawing/2014/main" id="{6E445437-48BB-45EA-8AA9-8F8A1D0D1F29}"/>
              </a:ext>
            </a:extLst>
          </p:cNvPr>
          <p:cNvSpPr txBox="1"/>
          <p:nvPr/>
        </p:nvSpPr>
        <p:spPr>
          <a:xfrm>
            <a:off x="5617421" y="1732941"/>
            <a:ext cx="3481650" cy="523875"/>
          </a:xfrm>
          <a:prstGeom prst="rect">
            <a:avLst/>
          </a:prstGeom>
          <a:noFill/>
        </p:spPr>
        <p:txBody>
          <a:bodyPr wrap="square" rtlCol="0" anchor="t">
            <a:spAutoFit/>
          </a:bodyPr>
          <a:lstStyle/>
          <a:p>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Learning outcomes</a:t>
            </a:r>
            <a:r>
              <a:rPr lang="en-GB" sz="2800" dirty="0">
                <a:latin typeface="Lato Heavy" panose="020F0502020204030203" pitchFamily="34" charset="0"/>
                <a:ea typeface="Lato Heavy" panose="020F0502020204030203" pitchFamily="34" charset="0"/>
                <a:cs typeface="Lato Heavy" panose="020F0502020204030203" pitchFamily="34" charset="0"/>
              </a:rPr>
              <a:t> </a:t>
            </a:r>
            <a:endParaRPr lang="en-US" dirty="0"/>
          </a:p>
        </p:txBody>
      </p:sp>
      <p:sp>
        <p:nvSpPr>
          <p:cNvPr id="43" name="TextBox 42">
            <a:extLst>
              <a:ext uri="{FF2B5EF4-FFF2-40B4-BE49-F238E27FC236}">
                <a16:creationId xmlns:a16="http://schemas.microsoft.com/office/drawing/2014/main" id="{0044A30B-9EF4-44CF-B767-CEB8AC90704B}"/>
              </a:ext>
            </a:extLst>
          </p:cNvPr>
          <p:cNvSpPr txBox="1"/>
          <p:nvPr/>
        </p:nvSpPr>
        <p:spPr>
          <a:xfrm>
            <a:off x="580416" y="2465500"/>
            <a:ext cx="4431154" cy="1323439"/>
          </a:xfrm>
          <a:prstGeom prst="rect">
            <a:avLst/>
          </a:prstGeom>
          <a:noFill/>
        </p:spPr>
        <p:txBody>
          <a:bodyPr wrap="square" rtlCol="0" anchor="t">
            <a:spAutoFit/>
          </a:bodyPr>
          <a:lstStyle/>
          <a:p>
            <a:r>
              <a:rPr lang="en-GB" sz="2000" dirty="0">
                <a:latin typeface="Lato Medium" panose="020B0604020202020204" charset="0"/>
                <a:ea typeface="Lato Medium" panose="020B0604020202020204" charset="0"/>
                <a:cs typeface="Lato Medium" panose="020B0604020202020204" charset="0"/>
              </a:rPr>
              <a:t>We are learning about how social media can influence and affect perceptions about body image and cause stress.</a:t>
            </a:r>
          </a:p>
        </p:txBody>
      </p:sp>
      <p:sp>
        <p:nvSpPr>
          <p:cNvPr id="44" name="TextBox 43">
            <a:extLst>
              <a:ext uri="{FF2B5EF4-FFF2-40B4-BE49-F238E27FC236}">
                <a16:creationId xmlns:a16="http://schemas.microsoft.com/office/drawing/2014/main" id="{19FACE2B-7385-44EF-9FB5-9582A784B304}"/>
              </a:ext>
            </a:extLst>
          </p:cNvPr>
          <p:cNvSpPr txBox="1"/>
          <p:nvPr/>
        </p:nvSpPr>
        <p:spPr>
          <a:xfrm>
            <a:off x="5609725" y="2466975"/>
            <a:ext cx="4511400" cy="3662541"/>
          </a:xfrm>
          <a:prstGeom prst="rect">
            <a:avLst/>
          </a:prstGeom>
          <a:noFill/>
        </p:spPr>
        <p:txBody>
          <a:bodyPr wrap="square" rtlCol="0" anchor="t">
            <a:spAutoFit/>
          </a:bodyPr>
          <a:lstStyle/>
          <a:p>
            <a:pPr>
              <a:spcAft>
                <a:spcPts val="1200"/>
              </a:spcAft>
            </a:pPr>
            <a:r>
              <a:rPr lang="en-GB" sz="2000" dirty="0">
                <a:latin typeface="Lato Heavy" panose="020F0502020204030203" pitchFamily="34" charset="0"/>
                <a:ea typeface="Lato Heavy" panose="020F0502020204030203" pitchFamily="34" charset="0"/>
                <a:cs typeface="Lato Heavy" panose="020F0502020204030203" pitchFamily="34" charset="0"/>
              </a:rPr>
              <a:t>By the end of the lesson you will be able to…</a:t>
            </a:r>
            <a:endParaRPr lang="en-GB" dirty="0">
              <a:latin typeface="Lato Heavy" panose="020F0502020204030203" pitchFamily="34" charset="0"/>
              <a:ea typeface="Lato Heavy" panose="020F0502020204030203" pitchFamily="34" charset="0"/>
              <a:cs typeface="Lato Heavy" panose="020F0502020204030203" pitchFamily="34" charset="0"/>
            </a:endParaRPr>
          </a:p>
          <a:p>
            <a:pPr marL="342900" indent="-342900">
              <a:spcAft>
                <a:spcPts val="1200"/>
              </a:spcAft>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Recognise the impact of social media on body image</a:t>
            </a:r>
          </a:p>
          <a:p>
            <a:pPr marL="342900" indent="-342900">
              <a:spcAft>
                <a:spcPts val="1200"/>
              </a:spcAft>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Know who to ask for advice and where to look for guidance on body image and online stress</a:t>
            </a:r>
          </a:p>
          <a:p>
            <a:pPr marL="342900" indent="-342900">
              <a:spcAft>
                <a:spcPts val="1200"/>
              </a:spcAft>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Use techniques for minimising stress that may arise from a negative perception of our body image influenced by social media.  </a:t>
            </a:r>
          </a:p>
        </p:txBody>
      </p:sp>
    </p:spTree>
    <p:extLst>
      <p:ext uri="{BB962C8B-B14F-4D97-AF65-F5344CB8AC3E}">
        <p14:creationId xmlns:p14="http://schemas.microsoft.com/office/powerpoint/2010/main" val="386673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488681-ADE6-5241-864F-8EC710C5FD51}"/>
              </a:ext>
            </a:extLst>
          </p:cNvPr>
          <p:cNvSpPr/>
          <p:nvPr/>
        </p:nvSpPr>
        <p:spPr>
          <a:xfrm>
            <a:off x="0" y="6570617"/>
            <a:ext cx="10691813" cy="9890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4" name="TextBox 3">
            <a:extLst>
              <a:ext uri="{FF2B5EF4-FFF2-40B4-BE49-F238E27FC236}">
                <a16:creationId xmlns:a16="http://schemas.microsoft.com/office/drawing/2014/main" id="{D7B4F698-551F-4510-A04B-45711030237D}"/>
              </a:ext>
            </a:extLst>
          </p:cNvPr>
          <p:cNvSpPr txBox="1"/>
          <p:nvPr/>
        </p:nvSpPr>
        <p:spPr>
          <a:xfrm>
            <a:off x="1080000" y="2485303"/>
            <a:ext cx="8676345" cy="5153719"/>
          </a:xfrm>
          <a:prstGeom prst="rect">
            <a:avLst/>
          </a:prstGeom>
          <a:noFill/>
        </p:spPr>
        <p:txBody>
          <a:bodyPr wrap="square" rtlCol="0">
            <a:spAutoFit/>
          </a:bodyPr>
          <a:lstStyle/>
          <a:p>
            <a:pPr marL="457200" indent="-457200">
              <a:lnSpc>
                <a:spcPct val="130000"/>
              </a:lnSpc>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What do we mean by ‘body image’?</a:t>
            </a:r>
          </a:p>
          <a:p>
            <a:pPr marL="457200" indent="-457200">
              <a:lnSpc>
                <a:spcPct val="130000"/>
              </a:lnSpc>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How is that different to what a person’s actual body looks like?</a:t>
            </a:r>
          </a:p>
          <a:p>
            <a:pPr marL="457200" indent="-457200">
              <a:lnSpc>
                <a:spcPct val="130000"/>
              </a:lnSpc>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What makes people think they need to look a certain way?</a:t>
            </a:r>
          </a:p>
          <a:p>
            <a:pPr marL="457200" indent="-457200">
              <a:lnSpc>
                <a:spcPct val="130000"/>
              </a:lnSpc>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How does the media influence this?</a:t>
            </a:r>
          </a:p>
          <a:p>
            <a:pPr marL="457200" indent="-457200">
              <a:lnSpc>
                <a:spcPct val="130000"/>
              </a:lnSpc>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How does gaining ‘likes’ and followers on social media make people feel?</a:t>
            </a:r>
          </a:p>
          <a:p>
            <a:pPr marL="457200" indent="-457200">
              <a:lnSpc>
                <a:spcPct val="130000"/>
              </a:lnSpc>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Why is this important to some people?</a:t>
            </a:r>
          </a:p>
          <a:p>
            <a:pPr marL="457200" indent="-457200">
              <a:lnSpc>
                <a:spcPct val="130000"/>
              </a:lnSpc>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Give reasons why you think social media, especially selfies, can lead to stress and anxiety?</a:t>
            </a:r>
          </a:p>
          <a:p>
            <a:pPr marL="457200" indent="-457200">
              <a:lnSpc>
                <a:spcPct val="110000"/>
              </a:lnSpc>
              <a:buFont typeface="Arial" panose="020B0604020202020204" pitchFamily="34" charset="0"/>
              <a:buChar char="•"/>
            </a:pPr>
            <a:endParaRPr lang="en-GB" sz="2800" dirty="0">
              <a:latin typeface="Lato Medium" panose="020F0502020204030203" pitchFamily="34" charset="0"/>
              <a:ea typeface="Lato Medium" panose="020F0502020204030203" pitchFamily="34" charset="0"/>
              <a:cs typeface="Lato Medium" panose="020F0502020204030203" pitchFamily="34" charset="0"/>
            </a:endParaRPr>
          </a:p>
          <a:p>
            <a:pPr algn="ctr">
              <a:lnSpc>
                <a:spcPct val="110000"/>
              </a:lnSpc>
            </a:pPr>
            <a:endParaRPr lang="en-GB" sz="28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16" name="TextBox 15">
            <a:extLst>
              <a:ext uri="{FF2B5EF4-FFF2-40B4-BE49-F238E27FC236}">
                <a16:creationId xmlns:a16="http://schemas.microsoft.com/office/drawing/2014/main" id="{2AACC341-7D16-4D34-9FB8-DE4989614525}"/>
              </a:ext>
            </a:extLst>
          </p:cNvPr>
          <p:cNvSpPr txBox="1"/>
          <p:nvPr/>
        </p:nvSpPr>
        <p:spPr>
          <a:xfrm>
            <a:off x="2151542" y="1892923"/>
            <a:ext cx="6388726" cy="553998"/>
          </a:xfrm>
          <a:prstGeom prst="rect">
            <a:avLst/>
          </a:prstGeom>
          <a:noFill/>
        </p:spPr>
        <p:txBody>
          <a:bodyPr wrap="square" rtlCol="0">
            <a:spAutoFit/>
          </a:bodyPr>
          <a:lstStyle/>
          <a:p>
            <a:pPr algn="ctr"/>
            <a:r>
              <a:rPr lang="en-GB" sz="3000" dirty="0">
                <a:latin typeface="Lato Heavy" panose="020F0502020204030203" pitchFamily="34" charset="0"/>
                <a:ea typeface="Lato Heavy" panose="020F0502020204030203" pitchFamily="34" charset="0"/>
                <a:cs typeface="Lato Heavy" panose="020F0502020204030203" pitchFamily="34" charset="0"/>
              </a:rPr>
              <a:t>Some questions to think about…</a:t>
            </a:r>
          </a:p>
        </p:txBody>
      </p:sp>
      <p:sp>
        <p:nvSpPr>
          <p:cNvPr id="27" name="Rectangle: Rounded Corners 26">
            <a:extLst>
              <a:ext uri="{FF2B5EF4-FFF2-40B4-BE49-F238E27FC236}">
                <a16:creationId xmlns:a16="http://schemas.microsoft.com/office/drawing/2014/main" id="{C91E5053-6518-4E32-819F-B9B47D1F6B0B}"/>
              </a:ext>
            </a:extLst>
          </p:cNvPr>
          <p:cNvSpPr/>
          <p:nvPr/>
        </p:nvSpPr>
        <p:spPr>
          <a:xfrm>
            <a:off x="2265414" y="6823688"/>
            <a:ext cx="6531429" cy="46259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pic>
        <p:nvPicPr>
          <p:cNvPr id="28" name="Picture 27">
            <a:extLst>
              <a:ext uri="{FF2B5EF4-FFF2-40B4-BE49-F238E27FC236}">
                <a16:creationId xmlns:a16="http://schemas.microsoft.com/office/drawing/2014/main" id="{270DACCE-5ECA-43AA-B40B-9B38F3849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217" y="6753202"/>
            <a:ext cx="628650" cy="623888"/>
          </a:xfrm>
          <a:prstGeom prst="rect">
            <a:avLst/>
          </a:prstGeom>
        </p:spPr>
      </p:pic>
      <p:sp>
        <p:nvSpPr>
          <p:cNvPr id="29" name="TextBox 28">
            <a:extLst>
              <a:ext uri="{FF2B5EF4-FFF2-40B4-BE49-F238E27FC236}">
                <a16:creationId xmlns:a16="http://schemas.microsoft.com/office/drawing/2014/main" id="{AF725037-3DA4-4326-AC39-EAF25216DDC3}"/>
              </a:ext>
            </a:extLst>
          </p:cNvPr>
          <p:cNvSpPr txBox="1"/>
          <p:nvPr/>
        </p:nvSpPr>
        <p:spPr>
          <a:xfrm>
            <a:off x="2480503" y="6869134"/>
            <a:ext cx="6378222" cy="369332"/>
          </a:xfrm>
          <a:prstGeom prst="rect">
            <a:avLst/>
          </a:prstGeom>
          <a:noFill/>
        </p:spPr>
        <p:txBody>
          <a:bodyPr wrap="square" rtlCol="0">
            <a:spAutoFit/>
          </a:bodyPr>
          <a:lstStyle/>
          <a:p>
            <a:r>
              <a:rPr lang="en-GB" dirty="0">
                <a:solidFill>
                  <a:schemeClr val="bg1"/>
                </a:solidFill>
                <a:latin typeface="Lato Medium" panose="020F0502020204030203" pitchFamily="34" charset="0"/>
                <a:ea typeface="Lato Medium" panose="020F0502020204030203" pitchFamily="34" charset="0"/>
                <a:cs typeface="Lato Medium" panose="020F0502020204030203" pitchFamily="34" charset="0"/>
                <a:hlinkClick r:id="rId4"/>
              </a:rPr>
              <a:t>Helen talks body image</a:t>
            </a:r>
            <a:endParaRPr lang="en-GB" dirty="0"/>
          </a:p>
        </p:txBody>
      </p:sp>
      <p:sp>
        <p:nvSpPr>
          <p:cNvPr id="15" name="Rectangle 14">
            <a:extLst>
              <a:ext uri="{FF2B5EF4-FFF2-40B4-BE49-F238E27FC236}">
                <a16:creationId xmlns:a16="http://schemas.microsoft.com/office/drawing/2014/main" id="{4D094A00-C9B0-48CE-9AF3-5A962CCFF64D}"/>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7" name="TextBox 16">
            <a:extLst>
              <a:ext uri="{FF2B5EF4-FFF2-40B4-BE49-F238E27FC236}">
                <a16:creationId xmlns:a16="http://schemas.microsoft.com/office/drawing/2014/main" id="{41582DA4-CFD8-49AD-97AD-FBE2AE06E37F}"/>
              </a:ext>
            </a:extLst>
          </p:cNvPr>
          <p:cNvSpPr txBox="1"/>
          <p:nvPr/>
        </p:nvSpPr>
        <p:spPr>
          <a:xfrm>
            <a:off x="0" y="957196"/>
            <a:ext cx="10691812"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IN A DIGITAL WORLD</a:t>
            </a:r>
          </a:p>
        </p:txBody>
      </p:sp>
      <p:pic>
        <p:nvPicPr>
          <p:cNvPr id="18" name="Picture 17">
            <a:extLst>
              <a:ext uri="{FF2B5EF4-FFF2-40B4-BE49-F238E27FC236}">
                <a16:creationId xmlns:a16="http://schemas.microsoft.com/office/drawing/2014/main" id="{D4F4E5E4-79DA-4F24-BF12-3B47697980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20" name="TextBox 19">
            <a:extLst>
              <a:ext uri="{FF2B5EF4-FFF2-40B4-BE49-F238E27FC236}">
                <a16:creationId xmlns:a16="http://schemas.microsoft.com/office/drawing/2014/main" id="{738FE7A4-CDF8-411F-A543-B84A20EC690B}"/>
              </a:ext>
            </a:extLst>
          </p:cNvPr>
          <p:cNvSpPr txBox="1"/>
          <p:nvPr/>
        </p:nvSpPr>
        <p:spPr>
          <a:xfrm>
            <a:off x="0" y="69685"/>
            <a:ext cx="10691812" cy="1015663"/>
          </a:xfrm>
          <a:prstGeom prst="rect">
            <a:avLst/>
          </a:prstGeom>
          <a:noFill/>
        </p:spPr>
        <p:txBody>
          <a:bodyPr wrap="square" rtlCol="0">
            <a:spAutoFit/>
          </a:bodyPr>
          <a:lstStyle/>
          <a:p>
            <a:pPr algn="ctr"/>
            <a:r>
              <a:rPr lang="en-GB" sz="6000" dirty="0">
                <a:solidFill>
                  <a:srgbClr val="F15C38"/>
                </a:solidFill>
                <a:latin typeface="Lato Black" panose="020F0502020204030203" pitchFamily="34" charset="0"/>
                <a:ea typeface="Lato Black" panose="020F0502020204030203" pitchFamily="34" charset="0"/>
                <a:cs typeface="Lato Black" panose="020F0502020204030203" pitchFamily="34" charset="0"/>
              </a:rPr>
              <a:t>BODY IMAGE</a:t>
            </a:r>
          </a:p>
        </p:txBody>
      </p:sp>
    </p:spTree>
    <p:extLst>
      <p:ext uri="{BB962C8B-B14F-4D97-AF65-F5344CB8AC3E}">
        <p14:creationId xmlns:p14="http://schemas.microsoft.com/office/powerpoint/2010/main" val="250393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199DEC-7181-4517-9CA1-C06A1923B077}"/>
              </a:ext>
            </a:extLst>
          </p:cNvPr>
          <p:cNvSpPr/>
          <p:nvPr/>
        </p:nvSpPr>
        <p:spPr>
          <a:xfrm>
            <a:off x="0" y="1851661"/>
            <a:ext cx="10691813" cy="385961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6" name="TextBox 35">
            <a:extLst>
              <a:ext uri="{FF2B5EF4-FFF2-40B4-BE49-F238E27FC236}">
                <a16:creationId xmlns:a16="http://schemas.microsoft.com/office/drawing/2014/main" id="{64FF6F98-F80C-4508-A237-0F42E1254A1F}"/>
              </a:ext>
            </a:extLst>
          </p:cNvPr>
          <p:cNvSpPr txBox="1"/>
          <p:nvPr/>
        </p:nvSpPr>
        <p:spPr>
          <a:xfrm>
            <a:off x="1285738" y="2216650"/>
            <a:ext cx="8345861" cy="3120854"/>
          </a:xfrm>
          <a:prstGeom prst="rect">
            <a:avLst/>
          </a:prstGeom>
          <a:noFill/>
        </p:spPr>
        <p:txBody>
          <a:bodyPr wrap="square" rtlCol="0">
            <a:spAutoFit/>
          </a:bodyPr>
          <a:lstStyle/>
          <a:p>
            <a:pPr>
              <a:lnSpc>
                <a:spcPct val="110000"/>
              </a:lnSpc>
            </a:pPr>
            <a:r>
              <a:rPr lang="en-GB" sz="2400" dirty="0">
                <a:latin typeface="Lato Heavy" panose="020F0502020204030203" pitchFamily="34" charset="0"/>
                <a:ea typeface="Lato Heavy" panose="020F0502020204030203" pitchFamily="34" charset="0"/>
                <a:cs typeface="Lato Heavy" panose="020F0502020204030203" pitchFamily="34" charset="0"/>
              </a:rPr>
              <a:t>A.</a:t>
            </a:r>
            <a:r>
              <a:rPr lang="en-GB" sz="2400" dirty="0">
                <a:latin typeface="Lato Medium" panose="020F0502020204030203" pitchFamily="34" charset="0"/>
                <a:ea typeface="Lato Medium" panose="020F0502020204030203" pitchFamily="34" charset="0"/>
                <a:cs typeface="Lato Medium" panose="020F0502020204030203" pitchFamily="34" charset="0"/>
              </a:rPr>
              <a:t>	How confident are you about knowing the pressures 	relating to selfies?</a:t>
            </a:r>
          </a:p>
          <a:p>
            <a:endParaRPr lang="en-GB" sz="2400" dirty="0">
              <a:latin typeface="Lato Medium" panose="020F0502020204030203" pitchFamily="34" charset="0"/>
              <a:ea typeface="Lato Medium" panose="020F0502020204030203" pitchFamily="34" charset="0"/>
              <a:cs typeface="Lato Medium" panose="020F0502020204030203" pitchFamily="34" charset="0"/>
            </a:endParaRPr>
          </a:p>
          <a:p>
            <a:r>
              <a:rPr lang="en-GB" sz="2400" dirty="0">
                <a:latin typeface="Lato Heavy" panose="020F0502020204030203" pitchFamily="34" charset="0"/>
                <a:ea typeface="Lato Heavy" panose="020F0502020204030203" pitchFamily="34" charset="0"/>
                <a:cs typeface="Lato Heavy" panose="020F0502020204030203" pitchFamily="34" charset="0"/>
              </a:rPr>
              <a:t>B.</a:t>
            </a:r>
            <a:r>
              <a:rPr lang="en-GB" sz="2400" dirty="0">
                <a:latin typeface="Lato Medium" panose="020F0502020204030203" pitchFamily="34" charset="0"/>
                <a:ea typeface="Lato Medium" panose="020F0502020204030203" pitchFamily="34" charset="0"/>
                <a:cs typeface="Lato Medium" panose="020F0502020204030203" pitchFamily="34" charset="0"/>
              </a:rPr>
              <a:t>  How confident are you about knowing the pressures 	relating to body image?</a:t>
            </a:r>
          </a:p>
          <a:p>
            <a:endParaRPr lang="en-GB" sz="2400" dirty="0">
              <a:latin typeface="Lato Medium" panose="020F0502020204030203" pitchFamily="34" charset="0"/>
              <a:ea typeface="Lato Medium" panose="020F0502020204030203" pitchFamily="34" charset="0"/>
              <a:cs typeface="Lato Medium" panose="020F0502020204030203" pitchFamily="34" charset="0"/>
            </a:endParaRPr>
          </a:p>
          <a:p>
            <a:r>
              <a:rPr lang="en-GB" sz="2400" dirty="0">
                <a:latin typeface="Lato Heavy" panose="020F0502020204030203" pitchFamily="34" charset="0"/>
                <a:ea typeface="Lato Heavy" panose="020F0502020204030203" pitchFamily="34" charset="0"/>
                <a:cs typeface="Lato Heavy" panose="020F0502020204030203" pitchFamily="34" charset="0"/>
              </a:rPr>
              <a:t>C.</a:t>
            </a:r>
            <a:r>
              <a:rPr lang="en-GB" sz="2400" dirty="0">
                <a:latin typeface="Lato Medium" panose="020F0502020204030203" pitchFamily="34" charset="0"/>
                <a:ea typeface="Lato Medium" panose="020F0502020204030203" pitchFamily="34" charset="0"/>
                <a:cs typeface="Lato Medium" panose="020F0502020204030203" pitchFamily="34" charset="0"/>
              </a:rPr>
              <a:t>  How confident are you about knowing where to find 	support with body image?</a:t>
            </a:r>
          </a:p>
        </p:txBody>
      </p:sp>
      <p:sp>
        <p:nvSpPr>
          <p:cNvPr id="28" name="Rectangle 27">
            <a:extLst>
              <a:ext uri="{FF2B5EF4-FFF2-40B4-BE49-F238E27FC236}">
                <a16:creationId xmlns:a16="http://schemas.microsoft.com/office/drawing/2014/main" id="{617729D0-82FE-47E5-ACC9-838446333165}"/>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9" name="TextBox 28">
            <a:extLst>
              <a:ext uri="{FF2B5EF4-FFF2-40B4-BE49-F238E27FC236}">
                <a16:creationId xmlns:a16="http://schemas.microsoft.com/office/drawing/2014/main" id="{5B7AA8AF-E22E-42BA-9E70-15784D9C32FE}"/>
              </a:ext>
            </a:extLst>
          </p:cNvPr>
          <p:cNvSpPr txBox="1"/>
          <p:nvPr/>
        </p:nvSpPr>
        <p:spPr>
          <a:xfrm>
            <a:off x="0" y="957196"/>
            <a:ext cx="10691812"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SELF ASSESSMENT</a:t>
            </a:r>
          </a:p>
        </p:txBody>
      </p:sp>
      <p:pic>
        <p:nvPicPr>
          <p:cNvPr id="31" name="Picture 30">
            <a:extLst>
              <a:ext uri="{FF2B5EF4-FFF2-40B4-BE49-F238E27FC236}">
                <a16:creationId xmlns:a16="http://schemas.microsoft.com/office/drawing/2014/main" id="{279077F4-9EB9-443B-8054-27DE6EE01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34" name="TextBox 33">
            <a:extLst>
              <a:ext uri="{FF2B5EF4-FFF2-40B4-BE49-F238E27FC236}">
                <a16:creationId xmlns:a16="http://schemas.microsoft.com/office/drawing/2014/main" id="{EA8D2D6E-938D-4C17-8F9C-847B65C6D522}"/>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F15C38"/>
                </a:solidFill>
                <a:latin typeface="Lato Black" panose="020F0502020204030203" pitchFamily="34" charset="0"/>
                <a:ea typeface="Lato Black" panose="020F0502020204030203" pitchFamily="34" charset="0"/>
                <a:cs typeface="Lato Black" panose="020F0502020204030203" pitchFamily="34" charset="0"/>
              </a:rPr>
              <a:t>BODY IMAGE</a:t>
            </a:r>
          </a:p>
        </p:txBody>
      </p:sp>
      <p:sp>
        <p:nvSpPr>
          <p:cNvPr id="40" name="TextBox 39">
            <a:extLst>
              <a:ext uri="{FF2B5EF4-FFF2-40B4-BE49-F238E27FC236}">
                <a16:creationId xmlns:a16="http://schemas.microsoft.com/office/drawing/2014/main" id="{B95B0915-0938-4511-B975-CDC4EF232616}"/>
              </a:ext>
            </a:extLst>
          </p:cNvPr>
          <p:cNvSpPr txBox="1"/>
          <p:nvPr/>
        </p:nvSpPr>
        <p:spPr>
          <a:xfrm>
            <a:off x="6169446" y="6841475"/>
            <a:ext cx="3966072" cy="400110"/>
          </a:xfrm>
          <a:prstGeom prst="rect">
            <a:avLst/>
          </a:prstGeom>
          <a:noFill/>
        </p:spPr>
        <p:txBody>
          <a:bodyPr wrap="square" rtlCol="0">
            <a:spAutoFit/>
          </a:bodyPr>
          <a:lstStyle/>
          <a:p>
            <a:pPr algn="r"/>
            <a:r>
              <a:rPr lang="en-GB" sz="2000">
                <a:latin typeface="Lato Heavy" panose="020F0502020204030203" pitchFamily="34" charset="0"/>
                <a:ea typeface="Lato Heavy" panose="020F0502020204030203" pitchFamily="34" charset="0"/>
                <a:cs typeface="Lato Heavy" panose="020F0502020204030203" pitchFamily="34" charset="0"/>
              </a:rPr>
              <a:t>EXTREMELY CONFIDENT</a:t>
            </a:r>
          </a:p>
        </p:txBody>
      </p:sp>
      <p:sp>
        <p:nvSpPr>
          <p:cNvPr id="41" name="TextBox 40">
            <a:extLst>
              <a:ext uri="{FF2B5EF4-FFF2-40B4-BE49-F238E27FC236}">
                <a16:creationId xmlns:a16="http://schemas.microsoft.com/office/drawing/2014/main" id="{328F649B-2CB4-40F9-9196-7C07391C5F43}"/>
              </a:ext>
            </a:extLst>
          </p:cNvPr>
          <p:cNvSpPr txBox="1"/>
          <p:nvPr/>
        </p:nvSpPr>
        <p:spPr>
          <a:xfrm>
            <a:off x="714940" y="6841475"/>
            <a:ext cx="3966072" cy="400110"/>
          </a:xfrm>
          <a:prstGeom prst="rect">
            <a:avLst/>
          </a:prstGeom>
          <a:noFill/>
        </p:spPr>
        <p:txBody>
          <a:bodyPr wrap="square" rtlCol="0">
            <a:spAutoFit/>
          </a:bodyPr>
          <a:lstStyle/>
          <a:p>
            <a:r>
              <a:rPr lang="en-GB" sz="2000">
                <a:latin typeface="Lato Heavy" panose="020F0502020204030203" pitchFamily="34" charset="0"/>
                <a:ea typeface="Lato Heavy" panose="020F0502020204030203" pitchFamily="34" charset="0"/>
                <a:cs typeface="Lato Heavy" panose="020F0502020204030203" pitchFamily="34" charset="0"/>
              </a:rPr>
              <a:t>NOT CONFIDENT</a:t>
            </a:r>
          </a:p>
        </p:txBody>
      </p:sp>
      <p:sp>
        <p:nvSpPr>
          <p:cNvPr id="42" name="Rectangle 41">
            <a:extLst>
              <a:ext uri="{FF2B5EF4-FFF2-40B4-BE49-F238E27FC236}">
                <a16:creationId xmlns:a16="http://schemas.microsoft.com/office/drawing/2014/main" id="{F2BC2E6B-AF70-4257-BC5D-14F99A7B6166}"/>
              </a:ext>
            </a:extLst>
          </p:cNvPr>
          <p:cNvSpPr/>
          <p:nvPr/>
        </p:nvSpPr>
        <p:spPr>
          <a:xfrm>
            <a:off x="1377538" y="6341422"/>
            <a:ext cx="8063345" cy="980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3" name="Oval 42">
            <a:extLst>
              <a:ext uri="{FF2B5EF4-FFF2-40B4-BE49-F238E27FC236}">
                <a16:creationId xmlns:a16="http://schemas.microsoft.com/office/drawing/2014/main" id="{AE1287A4-C2F9-4160-87D6-C431035B769E}"/>
              </a:ext>
            </a:extLst>
          </p:cNvPr>
          <p:cNvSpPr/>
          <p:nvPr/>
        </p:nvSpPr>
        <p:spPr>
          <a:xfrm>
            <a:off x="9325420" y="5994139"/>
            <a:ext cx="771896" cy="771896"/>
          </a:xfrm>
          <a:prstGeom prst="ellipse">
            <a:avLst/>
          </a:prstGeom>
          <a:solidFill>
            <a:srgbClr val="F15C38"/>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F7095842-B381-43F7-AD7E-7D3798C41B43}"/>
              </a:ext>
            </a:extLst>
          </p:cNvPr>
          <p:cNvSpPr/>
          <p:nvPr/>
        </p:nvSpPr>
        <p:spPr>
          <a:xfrm>
            <a:off x="753141" y="6002010"/>
            <a:ext cx="771896" cy="771896"/>
          </a:xfrm>
          <a:prstGeom prst="ellipse">
            <a:avLst/>
          </a:prstGeom>
          <a:solidFill>
            <a:srgbClr val="F15C38"/>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2240A94A-ABF3-4E8A-B9D5-F9E5B71CB2B9}"/>
              </a:ext>
            </a:extLst>
          </p:cNvPr>
          <p:cNvSpPr txBox="1"/>
          <p:nvPr/>
        </p:nvSpPr>
        <p:spPr>
          <a:xfrm>
            <a:off x="9287219"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10</a:t>
            </a:r>
          </a:p>
        </p:txBody>
      </p:sp>
      <p:sp>
        <p:nvSpPr>
          <p:cNvPr id="46" name="TextBox 45">
            <a:extLst>
              <a:ext uri="{FF2B5EF4-FFF2-40B4-BE49-F238E27FC236}">
                <a16:creationId xmlns:a16="http://schemas.microsoft.com/office/drawing/2014/main" id="{08102979-122D-4656-8887-AD682A210695}"/>
              </a:ext>
            </a:extLst>
          </p:cNvPr>
          <p:cNvSpPr txBox="1"/>
          <p:nvPr/>
        </p:nvSpPr>
        <p:spPr>
          <a:xfrm>
            <a:off x="714940"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0</a:t>
            </a:r>
          </a:p>
        </p:txBody>
      </p:sp>
      <p:sp>
        <p:nvSpPr>
          <p:cNvPr id="47" name="Rectangle: Rounded Corners 46">
            <a:extLst>
              <a:ext uri="{FF2B5EF4-FFF2-40B4-BE49-F238E27FC236}">
                <a16:creationId xmlns:a16="http://schemas.microsoft.com/office/drawing/2014/main" id="{4D3407A0-7276-4DCF-8B04-76AD20412B5A}"/>
              </a:ext>
            </a:extLst>
          </p:cNvPr>
          <p:cNvSpPr/>
          <p:nvPr/>
        </p:nvSpPr>
        <p:spPr>
          <a:xfrm>
            <a:off x="2023666" y="6194810"/>
            <a:ext cx="97162"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Rectangle: Rounded Corners 47">
            <a:extLst>
              <a:ext uri="{FF2B5EF4-FFF2-40B4-BE49-F238E27FC236}">
                <a16:creationId xmlns:a16="http://schemas.microsoft.com/office/drawing/2014/main" id="{B72A8053-4993-4E23-A670-FEF2D800AF5C}"/>
              </a:ext>
            </a:extLst>
          </p:cNvPr>
          <p:cNvSpPr/>
          <p:nvPr/>
        </p:nvSpPr>
        <p:spPr>
          <a:xfrm>
            <a:off x="8672945"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C1C0B72A-7EEA-49B1-8EA0-AF9BA46C86E1}"/>
              </a:ext>
            </a:extLst>
          </p:cNvPr>
          <p:cNvSpPr/>
          <p:nvPr/>
        </p:nvSpPr>
        <p:spPr>
          <a:xfrm>
            <a:off x="284632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5D3ED12C-7AB5-4E65-BF04-0E0740B0AFB1}"/>
              </a:ext>
            </a:extLst>
          </p:cNvPr>
          <p:cNvSpPr/>
          <p:nvPr/>
        </p:nvSpPr>
        <p:spPr>
          <a:xfrm>
            <a:off x="784056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3469D386-68EE-49BB-8FB3-0E56332D96A6}"/>
              </a:ext>
            </a:extLst>
          </p:cNvPr>
          <p:cNvSpPr/>
          <p:nvPr/>
        </p:nvSpPr>
        <p:spPr>
          <a:xfrm>
            <a:off x="700819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1A148E48-50A4-4192-B4D0-EBA134240817}"/>
              </a:ext>
            </a:extLst>
          </p:cNvPr>
          <p:cNvSpPr/>
          <p:nvPr/>
        </p:nvSpPr>
        <p:spPr>
          <a:xfrm>
            <a:off x="367869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EDF32430-894F-4710-8861-49C2030F659C}"/>
              </a:ext>
            </a:extLst>
          </p:cNvPr>
          <p:cNvSpPr/>
          <p:nvPr/>
        </p:nvSpPr>
        <p:spPr>
          <a:xfrm>
            <a:off x="4511072"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73B25981-642B-4C5C-929E-23D593DB38FD}"/>
              </a:ext>
            </a:extLst>
          </p:cNvPr>
          <p:cNvSpPr/>
          <p:nvPr/>
        </p:nvSpPr>
        <p:spPr>
          <a:xfrm>
            <a:off x="6175820"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0D098A19-F5D0-4BD5-A0B7-2D2D382C47BF}"/>
              </a:ext>
            </a:extLst>
          </p:cNvPr>
          <p:cNvSpPr/>
          <p:nvPr/>
        </p:nvSpPr>
        <p:spPr>
          <a:xfrm>
            <a:off x="5343446"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29181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DFEF9A11-4779-4F82-B7D6-29E8D6DD3939}"/>
              </a:ext>
            </a:extLst>
          </p:cNvPr>
          <p:cNvSpPr/>
          <p:nvPr/>
        </p:nvSpPr>
        <p:spPr>
          <a:xfrm>
            <a:off x="-2" y="5779001"/>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72" name="Rectangle 71">
            <a:extLst>
              <a:ext uri="{FF2B5EF4-FFF2-40B4-BE49-F238E27FC236}">
                <a16:creationId xmlns:a16="http://schemas.microsoft.com/office/drawing/2014/main" id="{6308EE09-7BA6-4857-9000-31A5F0A26B2A}"/>
              </a:ext>
            </a:extLst>
          </p:cNvPr>
          <p:cNvSpPr/>
          <p:nvPr/>
        </p:nvSpPr>
        <p:spPr>
          <a:xfrm>
            <a:off x="7220569" y="2130786"/>
            <a:ext cx="2729155" cy="307028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F609FE4E-FBA8-42F1-8374-88C0F5E73C7E}"/>
              </a:ext>
            </a:extLst>
          </p:cNvPr>
          <p:cNvSpPr/>
          <p:nvPr/>
        </p:nvSpPr>
        <p:spPr>
          <a:xfrm>
            <a:off x="3937327" y="2148546"/>
            <a:ext cx="2973835" cy="337060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9AC3F472-21B7-45CF-9F47-D78FCE16D65F}"/>
              </a:ext>
            </a:extLst>
          </p:cNvPr>
          <p:cNvSpPr/>
          <p:nvPr/>
        </p:nvSpPr>
        <p:spPr>
          <a:xfrm>
            <a:off x="928445" y="2173019"/>
            <a:ext cx="2729155" cy="307028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455A6304-ED53-4121-B7D2-B5B9F5B945A2}"/>
              </a:ext>
            </a:extLst>
          </p:cNvPr>
          <p:cNvSpPr/>
          <p:nvPr/>
        </p:nvSpPr>
        <p:spPr>
          <a:xfrm>
            <a:off x="2884856" y="490616"/>
            <a:ext cx="4943441" cy="101130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889EA93B-0329-40E8-92DC-6CC5171A5F4F}"/>
              </a:ext>
            </a:extLst>
          </p:cNvPr>
          <p:cNvSpPr txBox="1"/>
          <p:nvPr/>
        </p:nvSpPr>
        <p:spPr>
          <a:xfrm>
            <a:off x="1380351" y="6342812"/>
            <a:ext cx="1848688" cy="775340"/>
          </a:xfrm>
          <a:prstGeom prst="rect">
            <a:avLst/>
          </a:prstGeom>
          <a:noFill/>
        </p:spPr>
        <p:txBody>
          <a:bodyPr wrap="square" rtlCol="0">
            <a:spAutoFit/>
          </a:bodyPr>
          <a:lstStyle/>
          <a:p>
            <a:pPr algn="ctr">
              <a:lnSpc>
                <a:spcPts val="2800"/>
              </a:lnSpc>
            </a:pPr>
            <a:r>
              <a:rPr lang="en-GB" sz="2000" dirty="0">
                <a:solidFill>
                  <a:schemeClr val="bg1"/>
                </a:solidFill>
                <a:latin typeface="Lato Heavy" panose="020F0502020204030203" pitchFamily="34" charset="0"/>
                <a:ea typeface="Lato Heavy" panose="020F0502020204030203" pitchFamily="34" charset="0"/>
                <a:cs typeface="Lato Heavy" panose="020F0502020204030203" pitchFamily="34" charset="0"/>
              </a:rPr>
              <a:t>What are their THOUGHTS?</a:t>
            </a:r>
          </a:p>
        </p:txBody>
      </p:sp>
      <p:sp>
        <p:nvSpPr>
          <p:cNvPr id="51" name="TextBox 50">
            <a:extLst>
              <a:ext uri="{FF2B5EF4-FFF2-40B4-BE49-F238E27FC236}">
                <a16:creationId xmlns:a16="http://schemas.microsoft.com/office/drawing/2014/main" id="{4F5CDBC2-BE9C-489B-9D0F-5DEBEA8AA317}"/>
              </a:ext>
            </a:extLst>
          </p:cNvPr>
          <p:cNvSpPr txBox="1"/>
          <p:nvPr/>
        </p:nvSpPr>
        <p:spPr>
          <a:xfrm>
            <a:off x="7650895" y="6342812"/>
            <a:ext cx="1848687" cy="775340"/>
          </a:xfrm>
          <a:prstGeom prst="rect">
            <a:avLst/>
          </a:prstGeom>
          <a:noFill/>
        </p:spPr>
        <p:txBody>
          <a:bodyPr wrap="square" rtlCol="0">
            <a:spAutoFit/>
          </a:bodyPr>
          <a:lstStyle/>
          <a:p>
            <a:pPr algn="ctr">
              <a:lnSpc>
                <a:spcPts val="2800"/>
              </a:lnSpc>
            </a:pPr>
            <a:r>
              <a:rPr lang="en-GB" sz="2000" dirty="0">
                <a:solidFill>
                  <a:schemeClr val="bg1"/>
                </a:solidFill>
                <a:latin typeface="Lato Heavy" panose="020F0502020204030203" pitchFamily="34" charset="0"/>
                <a:ea typeface="Lato Heavy" panose="020F0502020204030203" pitchFamily="34" charset="0"/>
                <a:cs typeface="Lato Heavy" panose="020F0502020204030203" pitchFamily="34" charset="0"/>
              </a:rPr>
              <a:t>What are their ACTIONS?</a:t>
            </a:r>
          </a:p>
        </p:txBody>
      </p:sp>
      <p:sp>
        <p:nvSpPr>
          <p:cNvPr id="32" name="TextBox 31">
            <a:extLst>
              <a:ext uri="{FF2B5EF4-FFF2-40B4-BE49-F238E27FC236}">
                <a16:creationId xmlns:a16="http://schemas.microsoft.com/office/drawing/2014/main" id="{9847C4A9-4ABC-44B6-97BF-21921419B35A}"/>
              </a:ext>
            </a:extLst>
          </p:cNvPr>
          <p:cNvSpPr txBox="1"/>
          <p:nvPr/>
        </p:nvSpPr>
        <p:spPr>
          <a:xfrm>
            <a:off x="1062237" y="2482256"/>
            <a:ext cx="2478723" cy="2462213"/>
          </a:xfrm>
          <a:prstGeom prst="rect">
            <a:avLst/>
          </a:prstGeom>
          <a:noFill/>
        </p:spPr>
        <p:txBody>
          <a:bodyPr wrap="square" rtlCol="0">
            <a:spAutoFit/>
          </a:bodyPr>
          <a:lstStyle/>
          <a:p>
            <a:pPr algn="ctr">
              <a:lnSpc>
                <a:spcPct val="110000"/>
              </a:lnSpc>
            </a:pPr>
            <a:r>
              <a:rPr lang="en-GB" sz="2000" dirty="0">
                <a:latin typeface="Lato Medium" panose="020F0502020204030203" pitchFamily="34" charset="0"/>
                <a:ea typeface="Lato Medium" panose="020F0502020204030203" pitchFamily="34" charset="0"/>
                <a:cs typeface="Lato Medium" panose="020F0502020204030203" pitchFamily="34" charset="0"/>
              </a:rPr>
              <a:t>Mohammed is trying to take the perfect selfie to post online. He feels really pressured to only post a picture he looks good in.</a:t>
            </a:r>
          </a:p>
        </p:txBody>
      </p:sp>
      <p:sp>
        <p:nvSpPr>
          <p:cNvPr id="35" name="TextBox 34">
            <a:extLst>
              <a:ext uri="{FF2B5EF4-FFF2-40B4-BE49-F238E27FC236}">
                <a16:creationId xmlns:a16="http://schemas.microsoft.com/office/drawing/2014/main" id="{513D780D-BA83-4D5F-9FFF-9113AC10BA3F}"/>
              </a:ext>
            </a:extLst>
          </p:cNvPr>
          <p:cNvSpPr txBox="1"/>
          <p:nvPr/>
        </p:nvSpPr>
        <p:spPr>
          <a:xfrm>
            <a:off x="2069165" y="1928179"/>
            <a:ext cx="464866" cy="461665"/>
          </a:xfrm>
          <a:prstGeom prst="rect">
            <a:avLst/>
          </a:prstGeom>
          <a:noFill/>
        </p:spPr>
        <p:txBody>
          <a:bodyPr wrap="square" rtlCol="0">
            <a:spAutoFit/>
          </a:bodyPr>
          <a:lstStyle/>
          <a:p>
            <a:pPr algn="ctr"/>
            <a:r>
              <a:rPr lang="en-GB" sz="2400" b="1" dirty="0">
                <a:latin typeface="Lato Black" panose="020F0502020204030203" pitchFamily="34" charset="0"/>
                <a:ea typeface="Lato Black" panose="020F0502020204030203" pitchFamily="34" charset="0"/>
                <a:cs typeface="Lato Black" panose="020F0502020204030203" pitchFamily="34" charset="0"/>
              </a:rPr>
              <a:t>A</a:t>
            </a:r>
          </a:p>
        </p:txBody>
      </p:sp>
      <p:sp>
        <p:nvSpPr>
          <p:cNvPr id="36" name="TextBox 35">
            <a:extLst>
              <a:ext uri="{FF2B5EF4-FFF2-40B4-BE49-F238E27FC236}">
                <a16:creationId xmlns:a16="http://schemas.microsoft.com/office/drawing/2014/main" id="{85718890-FE2D-470B-B716-BCA0061B5B69}"/>
              </a:ext>
            </a:extLst>
          </p:cNvPr>
          <p:cNvSpPr txBox="1"/>
          <p:nvPr/>
        </p:nvSpPr>
        <p:spPr>
          <a:xfrm>
            <a:off x="5185479" y="1928179"/>
            <a:ext cx="464866" cy="461665"/>
          </a:xfrm>
          <a:prstGeom prst="rect">
            <a:avLst/>
          </a:prstGeom>
          <a:noFill/>
        </p:spPr>
        <p:txBody>
          <a:bodyPr wrap="square" rtlCol="0">
            <a:spAutoFit/>
          </a:bodyPr>
          <a:lstStyle/>
          <a:p>
            <a:pPr algn="ctr"/>
            <a:r>
              <a:rPr lang="en-GB" sz="2400" b="1" dirty="0">
                <a:latin typeface="Lato Black" panose="020F0502020204030203" pitchFamily="34" charset="0"/>
                <a:ea typeface="Lato Black" panose="020F0502020204030203" pitchFamily="34" charset="0"/>
                <a:cs typeface="Lato Black" panose="020F0502020204030203" pitchFamily="34" charset="0"/>
              </a:rPr>
              <a:t>B</a:t>
            </a:r>
          </a:p>
        </p:txBody>
      </p:sp>
      <p:sp>
        <p:nvSpPr>
          <p:cNvPr id="37" name="TextBox 36">
            <a:extLst>
              <a:ext uri="{FF2B5EF4-FFF2-40B4-BE49-F238E27FC236}">
                <a16:creationId xmlns:a16="http://schemas.microsoft.com/office/drawing/2014/main" id="{F0182CD4-20FE-4812-8707-08CB0F2670A3}"/>
              </a:ext>
            </a:extLst>
          </p:cNvPr>
          <p:cNvSpPr txBox="1"/>
          <p:nvPr/>
        </p:nvSpPr>
        <p:spPr>
          <a:xfrm>
            <a:off x="8259742" y="1928179"/>
            <a:ext cx="464866" cy="461665"/>
          </a:xfrm>
          <a:prstGeom prst="rect">
            <a:avLst/>
          </a:prstGeom>
          <a:noFill/>
        </p:spPr>
        <p:txBody>
          <a:bodyPr wrap="square" rtlCol="0">
            <a:spAutoFit/>
          </a:bodyPr>
          <a:lstStyle/>
          <a:p>
            <a:pPr algn="ctr"/>
            <a:r>
              <a:rPr lang="en-GB" sz="2400" b="1" dirty="0">
                <a:latin typeface="Lato Black" panose="020F0502020204030203" pitchFamily="34" charset="0"/>
                <a:ea typeface="Lato Black" panose="020F0502020204030203" pitchFamily="34" charset="0"/>
                <a:cs typeface="Lato Black" panose="020F0502020204030203" pitchFamily="34" charset="0"/>
              </a:rPr>
              <a:t>C</a:t>
            </a:r>
          </a:p>
        </p:txBody>
      </p:sp>
      <p:sp>
        <p:nvSpPr>
          <p:cNvPr id="39" name="TextBox 38">
            <a:extLst>
              <a:ext uri="{FF2B5EF4-FFF2-40B4-BE49-F238E27FC236}">
                <a16:creationId xmlns:a16="http://schemas.microsoft.com/office/drawing/2014/main" id="{BFC85B3E-DFE1-45DA-8619-9A8321E09E09}"/>
              </a:ext>
            </a:extLst>
          </p:cNvPr>
          <p:cNvSpPr txBox="1"/>
          <p:nvPr/>
        </p:nvSpPr>
        <p:spPr>
          <a:xfrm>
            <a:off x="3820686" y="2482256"/>
            <a:ext cx="3213527" cy="2770759"/>
          </a:xfrm>
          <a:prstGeom prst="rect">
            <a:avLst/>
          </a:prstGeom>
          <a:noFill/>
        </p:spPr>
        <p:txBody>
          <a:bodyPr wrap="square" rtlCol="0">
            <a:spAutoFit/>
          </a:bodyPr>
          <a:lstStyle/>
          <a:p>
            <a:pPr algn="ctr">
              <a:lnSpc>
                <a:spcPct val="110000"/>
              </a:lnSpc>
            </a:pPr>
            <a:r>
              <a:rPr lang="en-GB" sz="2000" dirty="0">
                <a:latin typeface="Lato Medium" panose="020F0502020204030203" pitchFamily="34" charset="0"/>
                <a:ea typeface="Lato Medium" panose="020F0502020204030203" pitchFamily="34" charset="0"/>
                <a:cs typeface="Lato Medium" panose="020F0502020204030203" pitchFamily="34" charset="0"/>
              </a:rPr>
              <a:t>Jack follows Mohammed. He thinks Mohammed’s pictures always look much better than his, and Mohammed’s large number of followers makes him feel down about himself.</a:t>
            </a:r>
          </a:p>
        </p:txBody>
      </p:sp>
      <p:sp>
        <p:nvSpPr>
          <p:cNvPr id="43" name="TextBox 42">
            <a:extLst>
              <a:ext uri="{FF2B5EF4-FFF2-40B4-BE49-F238E27FC236}">
                <a16:creationId xmlns:a16="http://schemas.microsoft.com/office/drawing/2014/main" id="{0E76C3FE-006C-4F0A-A8C0-C331BB7244A7}"/>
              </a:ext>
            </a:extLst>
          </p:cNvPr>
          <p:cNvSpPr txBox="1"/>
          <p:nvPr/>
        </p:nvSpPr>
        <p:spPr>
          <a:xfrm>
            <a:off x="7334852" y="2482256"/>
            <a:ext cx="2478723" cy="2770759"/>
          </a:xfrm>
          <a:prstGeom prst="rect">
            <a:avLst/>
          </a:prstGeom>
          <a:noFill/>
        </p:spPr>
        <p:txBody>
          <a:bodyPr wrap="square" rtlCol="0">
            <a:spAutoFit/>
          </a:bodyPr>
          <a:lstStyle/>
          <a:p>
            <a:pPr algn="ctr">
              <a:lnSpc>
                <a:spcPct val="110000"/>
              </a:lnSpc>
            </a:pPr>
            <a:r>
              <a:rPr lang="en-GB" sz="2000" dirty="0">
                <a:latin typeface="Lato Medium" panose="020F0502020204030203" pitchFamily="34" charset="0"/>
                <a:ea typeface="Lato Medium" panose="020F0502020204030203" pitchFamily="34" charset="0"/>
                <a:cs typeface="Lato Medium" panose="020F0502020204030203" pitchFamily="34" charset="0"/>
              </a:rPr>
              <a:t>Ava is Mohammed’s friend and rates his selfie 3/10 as a joke. Other people start to copy her and add hurtful comments, so he deletes the selfie.</a:t>
            </a:r>
          </a:p>
        </p:txBody>
      </p:sp>
      <p:sp>
        <p:nvSpPr>
          <p:cNvPr id="49" name="TextBox 48">
            <a:extLst>
              <a:ext uri="{FF2B5EF4-FFF2-40B4-BE49-F238E27FC236}">
                <a16:creationId xmlns:a16="http://schemas.microsoft.com/office/drawing/2014/main" id="{884A4A75-9D3D-48E5-8D22-5977665D2D4B}"/>
              </a:ext>
            </a:extLst>
          </p:cNvPr>
          <p:cNvSpPr txBox="1"/>
          <p:nvPr/>
        </p:nvSpPr>
        <p:spPr>
          <a:xfrm>
            <a:off x="4544634" y="6342812"/>
            <a:ext cx="1848687" cy="775340"/>
          </a:xfrm>
          <a:prstGeom prst="rect">
            <a:avLst/>
          </a:prstGeom>
          <a:noFill/>
        </p:spPr>
        <p:txBody>
          <a:bodyPr wrap="square" rtlCol="0">
            <a:spAutoFit/>
          </a:bodyPr>
          <a:lstStyle/>
          <a:p>
            <a:pPr algn="ctr">
              <a:lnSpc>
                <a:spcPts val="2800"/>
              </a:lnSpc>
            </a:pPr>
            <a:r>
              <a:rPr lang="en-GB" sz="2000" dirty="0">
                <a:solidFill>
                  <a:schemeClr val="bg1"/>
                </a:solidFill>
                <a:latin typeface="Lato Heavy" panose="020F0502020204030203" pitchFamily="34" charset="0"/>
                <a:ea typeface="Lato Heavy" panose="020F0502020204030203" pitchFamily="34" charset="0"/>
                <a:cs typeface="Lato Heavy" panose="020F0502020204030203" pitchFamily="34" charset="0"/>
              </a:rPr>
              <a:t>What are their FEELINGS?</a:t>
            </a:r>
          </a:p>
        </p:txBody>
      </p:sp>
      <p:pic>
        <p:nvPicPr>
          <p:cNvPr id="20" name="Picture 19">
            <a:extLst>
              <a:ext uri="{FF2B5EF4-FFF2-40B4-BE49-F238E27FC236}">
                <a16:creationId xmlns:a16="http://schemas.microsoft.com/office/drawing/2014/main" id="{C6DB3E81-8409-4DEA-9B70-35C7DE5138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47021">
            <a:off x="8081557" y="5326431"/>
            <a:ext cx="860829" cy="860829"/>
          </a:xfrm>
          <a:prstGeom prst="rect">
            <a:avLst/>
          </a:prstGeom>
        </p:spPr>
      </p:pic>
      <p:pic>
        <p:nvPicPr>
          <p:cNvPr id="67" name="Picture 66">
            <a:extLst>
              <a:ext uri="{FF2B5EF4-FFF2-40B4-BE49-F238E27FC236}">
                <a16:creationId xmlns:a16="http://schemas.microsoft.com/office/drawing/2014/main" id="{DEAEE347-8A28-4D08-AC5D-55C07D9020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02544">
            <a:off x="1866124" y="5326076"/>
            <a:ext cx="861539" cy="861539"/>
          </a:xfrm>
          <a:prstGeom prst="rect">
            <a:avLst/>
          </a:prstGeom>
        </p:spPr>
      </p:pic>
      <p:pic>
        <p:nvPicPr>
          <p:cNvPr id="69" name="Picture 68">
            <a:extLst>
              <a:ext uri="{FF2B5EF4-FFF2-40B4-BE49-F238E27FC236}">
                <a16:creationId xmlns:a16="http://schemas.microsoft.com/office/drawing/2014/main" id="{CD05BA32-393E-44BD-894B-1BB4073865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77718">
            <a:off x="4986464" y="5325397"/>
            <a:ext cx="862896" cy="862896"/>
          </a:xfrm>
          <a:prstGeom prst="rect">
            <a:avLst/>
          </a:prstGeom>
        </p:spPr>
      </p:pic>
      <p:sp>
        <p:nvSpPr>
          <p:cNvPr id="41" name="Rectangle 40">
            <a:extLst>
              <a:ext uri="{FF2B5EF4-FFF2-40B4-BE49-F238E27FC236}">
                <a16:creationId xmlns:a16="http://schemas.microsoft.com/office/drawing/2014/main" id="{915242E9-7BE1-4263-B6FC-6E86109568A3}"/>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pic>
        <p:nvPicPr>
          <p:cNvPr id="44" name="Picture 43">
            <a:extLst>
              <a:ext uri="{FF2B5EF4-FFF2-40B4-BE49-F238E27FC236}">
                <a16:creationId xmlns:a16="http://schemas.microsoft.com/office/drawing/2014/main" id="{16FC0DF3-E4D4-45BB-B550-EA460C9BB5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9776" y="447569"/>
            <a:ext cx="1001185" cy="1001185"/>
          </a:xfrm>
          <a:prstGeom prst="rect">
            <a:avLst/>
          </a:prstGeom>
        </p:spPr>
      </p:pic>
      <p:sp>
        <p:nvSpPr>
          <p:cNvPr id="60" name="TextBox 59">
            <a:extLst>
              <a:ext uri="{FF2B5EF4-FFF2-40B4-BE49-F238E27FC236}">
                <a16:creationId xmlns:a16="http://schemas.microsoft.com/office/drawing/2014/main" id="{5E40A8B1-55E6-40FA-8E5A-E0F4D207BBC2}"/>
              </a:ext>
            </a:extLst>
          </p:cNvPr>
          <p:cNvSpPr txBox="1"/>
          <p:nvPr/>
        </p:nvSpPr>
        <p:spPr>
          <a:xfrm>
            <a:off x="-2" y="957196"/>
            <a:ext cx="10691815"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BEHIND THE SELFIE</a:t>
            </a:r>
          </a:p>
        </p:txBody>
      </p:sp>
      <p:sp>
        <p:nvSpPr>
          <p:cNvPr id="61" name="TextBox 60">
            <a:extLst>
              <a:ext uri="{FF2B5EF4-FFF2-40B4-BE49-F238E27FC236}">
                <a16:creationId xmlns:a16="http://schemas.microsoft.com/office/drawing/2014/main" id="{082132D9-D7F3-49B3-B318-43B8DCB18283}"/>
              </a:ext>
            </a:extLst>
          </p:cNvPr>
          <p:cNvSpPr txBox="1"/>
          <p:nvPr/>
        </p:nvSpPr>
        <p:spPr>
          <a:xfrm>
            <a:off x="1" y="69685"/>
            <a:ext cx="10691812" cy="1015663"/>
          </a:xfrm>
          <a:prstGeom prst="rect">
            <a:avLst/>
          </a:prstGeom>
          <a:noFill/>
        </p:spPr>
        <p:txBody>
          <a:bodyPr wrap="square" rtlCol="0">
            <a:spAutoFit/>
          </a:bodyPr>
          <a:lstStyle/>
          <a:p>
            <a:pPr algn="ctr"/>
            <a:r>
              <a:rPr lang="en-GB" sz="6000" dirty="0">
                <a:solidFill>
                  <a:srgbClr val="F15C38"/>
                </a:solidFill>
                <a:latin typeface="Lato Black" panose="020F0502020204030203" pitchFamily="34" charset="0"/>
                <a:ea typeface="Lato Black" panose="020F0502020204030203" pitchFamily="34" charset="0"/>
                <a:cs typeface="Lato Black" panose="020F0502020204030203" pitchFamily="34" charset="0"/>
              </a:rPr>
              <a:t>BODY IMAGE</a:t>
            </a:r>
          </a:p>
        </p:txBody>
      </p:sp>
    </p:spTree>
    <p:extLst>
      <p:ext uri="{BB962C8B-B14F-4D97-AF65-F5344CB8AC3E}">
        <p14:creationId xmlns:p14="http://schemas.microsoft.com/office/powerpoint/2010/main" val="288275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36AFA11B-7F7F-443D-9144-45CEAB59D1CA}"/>
              </a:ext>
            </a:extLst>
          </p:cNvPr>
          <p:cNvSpPr/>
          <p:nvPr/>
        </p:nvSpPr>
        <p:spPr>
          <a:xfrm>
            <a:off x="-1" y="6386751"/>
            <a:ext cx="10691813" cy="1207513"/>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BA0ECB2C-9E6A-40FB-A2F8-9B5A8E874DE3}"/>
              </a:ext>
            </a:extLst>
          </p:cNvPr>
          <p:cNvSpPr/>
          <p:nvPr/>
        </p:nvSpPr>
        <p:spPr>
          <a:xfrm>
            <a:off x="1079936" y="1172923"/>
            <a:ext cx="1223721" cy="63241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7AC59C02-5193-4D84-B207-26A29143C9C0}"/>
              </a:ext>
            </a:extLst>
          </p:cNvPr>
          <p:cNvSpPr/>
          <p:nvPr/>
        </p:nvSpPr>
        <p:spPr>
          <a:xfrm>
            <a:off x="2860857" y="447569"/>
            <a:ext cx="4943441" cy="101130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CAE550C5-D40E-4BF0-B409-5E6745D0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47021">
            <a:off x="9535805" y="6645446"/>
            <a:ext cx="702083" cy="702083"/>
          </a:xfrm>
          <a:prstGeom prst="rect">
            <a:avLst/>
          </a:prstGeom>
        </p:spPr>
      </p:pic>
      <p:pic>
        <p:nvPicPr>
          <p:cNvPr id="22" name="Picture 21">
            <a:extLst>
              <a:ext uri="{FF2B5EF4-FFF2-40B4-BE49-F238E27FC236}">
                <a16:creationId xmlns:a16="http://schemas.microsoft.com/office/drawing/2014/main" id="{E583CB10-65E0-4F9C-9F3F-F1EB50F484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02544">
            <a:off x="7798485" y="6649600"/>
            <a:ext cx="702662" cy="702662"/>
          </a:xfrm>
          <a:prstGeom prst="rect">
            <a:avLst/>
          </a:prstGeom>
        </p:spPr>
      </p:pic>
      <p:pic>
        <p:nvPicPr>
          <p:cNvPr id="23" name="Picture 22">
            <a:extLst>
              <a:ext uri="{FF2B5EF4-FFF2-40B4-BE49-F238E27FC236}">
                <a16:creationId xmlns:a16="http://schemas.microsoft.com/office/drawing/2014/main" id="{A4019D55-2824-4DA3-87D0-EA4B184338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77718">
            <a:off x="8660275" y="6653111"/>
            <a:ext cx="703769" cy="703769"/>
          </a:xfrm>
          <a:prstGeom prst="rect">
            <a:avLst/>
          </a:prstGeom>
        </p:spPr>
      </p:pic>
      <p:sp>
        <p:nvSpPr>
          <p:cNvPr id="25" name="TextBox 24">
            <a:extLst>
              <a:ext uri="{FF2B5EF4-FFF2-40B4-BE49-F238E27FC236}">
                <a16:creationId xmlns:a16="http://schemas.microsoft.com/office/drawing/2014/main" id="{23CC11B8-B962-4B65-B38D-AFC8E1D48D4D}"/>
              </a:ext>
            </a:extLst>
          </p:cNvPr>
          <p:cNvSpPr txBox="1"/>
          <p:nvPr/>
        </p:nvSpPr>
        <p:spPr>
          <a:xfrm>
            <a:off x="1785101" y="2029118"/>
            <a:ext cx="7924384" cy="2506584"/>
          </a:xfrm>
          <a:prstGeom prst="rect">
            <a:avLst/>
          </a:prstGeom>
          <a:noFill/>
        </p:spPr>
        <p:txBody>
          <a:bodyPr wrap="square" rtlCol="0">
            <a:spAutoFit/>
          </a:bodyPr>
          <a:lstStyle/>
          <a:p>
            <a:pPr marL="342900" indent="-342900">
              <a:lnSpc>
                <a:spcPts val="3200"/>
              </a:lnSpc>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What might be going through each character’s mind? </a:t>
            </a:r>
          </a:p>
          <a:p>
            <a:pPr marL="342900" indent="-342900">
              <a:lnSpc>
                <a:spcPts val="3200"/>
              </a:lnSpc>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What feelings and emotions could they be experiencing?  </a:t>
            </a:r>
          </a:p>
          <a:p>
            <a:pPr marL="342900" indent="-342900">
              <a:lnSpc>
                <a:spcPts val="3200"/>
              </a:lnSpc>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How might their body image and body confidence be affected by their experiences online? </a:t>
            </a:r>
          </a:p>
          <a:p>
            <a:pPr marL="342900" indent="-342900">
              <a:lnSpc>
                <a:spcPts val="3200"/>
              </a:lnSpc>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Being healthy is more important than what makeup or hair styles are trending on social media. Why is that? </a:t>
            </a:r>
          </a:p>
        </p:txBody>
      </p:sp>
      <p:sp>
        <p:nvSpPr>
          <p:cNvPr id="27" name="TextBox 26">
            <a:extLst>
              <a:ext uri="{FF2B5EF4-FFF2-40B4-BE49-F238E27FC236}">
                <a16:creationId xmlns:a16="http://schemas.microsoft.com/office/drawing/2014/main" id="{110D1B56-B9B2-466F-B197-F613492A7AAE}"/>
              </a:ext>
            </a:extLst>
          </p:cNvPr>
          <p:cNvSpPr txBox="1"/>
          <p:nvPr/>
        </p:nvSpPr>
        <p:spPr>
          <a:xfrm>
            <a:off x="310423" y="2104527"/>
            <a:ext cx="961092" cy="523220"/>
          </a:xfrm>
          <a:prstGeom prst="rect">
            <a:avLst/>
          </a:prstGeom>
          <a:noFill/>
        </p:spPr>
        <p:txBody>
          <a:bodyPr wrap="square" rtlCol="0">
            <a:spAutoFit/>
          </a:bodyPr>
          <a:lstStyle/>
          <a:p>
            <a:r>
              <a:rPr lang="en-GB" sz="2800" b="1" dirty="0">
                <a:latin typeface="Lato Black" panose="020F0502020204030203" pitchFamily="34" charset="0"/>
                <a:ea typeface="Lato Black" panose="020F0502020204030203" pitchFamily="34" charset="0"/>
                <a:cs typeface="Lato Black" panose="020F0502020204030203" pitchFamily="34" charset="0"/>
              </a:rPr>
              <a:t>ALL</a:t>
            </a:r>
          </a:p>
        </p:txBody>
      </p:sp>
      <p:sp>
        <p:nvSpPr>
          <p:cNvPr id="35" name="TextBox 34">
            <a:extLst>
              <a:ext uri="{FF2B5EF4-FFF2-40B4-BE49-F238E27FC236}">
                <a16:creationId xmlns:a16="http://schemas.microsoft.com/office/drawing/2014/main" id="{BA27DA5F-C610-4DF0-AF7D-045AACD4A943}"/>
              </a:ext>
            </a:extLst>
          </p:cNvPr>
          <p:cNvSpPr txBox="1"/>
          <p:nvPr/>
        </p:nvSpPr>
        <p:spPr>
          <a:xfrm>
            <a:off x="1271515" y="6714823"/>
            <a:ext cx="6571405" cy="461665"/>
          </a:xfrm>
          <a:prstGeom prst="rect">
            <a:avLst/>
          </a:prstGeom>
          <a:noFill/>
        </p:spPr>
        <p:txBody>
          <a:bodyPr wrap="square" rtlCol="0">
            <a:spAutoFit/>
          </a:bodyPr>
          <a:lstStyle/>
          <a:p>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Any new ideas? Add them to your diagram.</a:t>
            </a:r>
          </a:p>
        </p:txBody>
      </p:sp>
      <p:pic>
        <p:nvPicPr>
          <p:cNvPr id="26" name="Picture 25">
            <a:extLst>
              <a:ext uri="{FF2B5EF4-FFF2-40B4-BE49-F238E27FC236}">
                <a16:creationId xmlns:a16="http://schemas.microsoft.com/office/drawing/2014/main" id="{2281FFC0-D0DF-4F49-A0CB-6FDDF63D23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810" y="6673281"/>
            <a:ext cx="609787" cy="606304"/>
          </a:xfrm>
          <a:prstGeom prst="rect">
            <a:avLst/>
          </a:prstGeom>
        </p:spPr>
      </p:pic>
      <p:sp>
        <p:nvSpPr>
          <p:cNvPr id="29" name="TextBox 28">
            <a:extLst>
              <a:ext uri="{FF2B5EF4-FFF2-40B4-BE49-F238E27FC236}">
                <a16:creationId xmlns:a16="http://schemas.microsoft.com/office/drawing/2014/main" id="{6A999641-3F95-48CB-8DE0-3F5E4D2E4785}"/>
              </a:ext>
            </a:extLst>
          </p:cNvPr>
          <p:cNvSpPr txBox="1"/>
          <p:nvPr/>
        </p:nvSpPr>
        <p:spPr>
          <a:xfrm>
            <a:off x="310422" y="4780481"/>
            <a:ext cx="1578536" cy="584775"/>
          </a:xfrm>
          <a:prstGeom prst="rect">
            <a:avLst/>
          </a:prstGeom>
          <a:noFill/>
        </p:spPr>
        <p:txBody>
          <a:bodyPr wrap="square" rtlCol="0">
            <a:spAutoFit/>
          </a:bodyPr>
          <a:lstStyle/>
          <a:p>
            <a:r>
              <a:rPr lang="en-GB" sz="1600" dirty="0">
                <a:latin typeface="Lato Heavy" panose="020F0502020204030203" pitchFamily="34" charset="0"/>
                <a:ea typeface="Lato Heavy" panose="020F0502020204030203" pitchFamily="34" charset="0"/>
                <a:cs typeface="Lato Heavy" panose="020F0502020204030203" pitchFamily="34" charset="0"/>
              </a:rPr>
              <a:t>FURTHER  CHALLENGE</a:t>
            </a:r>
          </a:p>
        </p:txBody>
      </p:sp>
      <p:sp>
        <p:nvSpPr>
          <p:cNvPr id="30" name="Rectangle 29">
            <a:extLst>
              <a:ext uri="{FF2B5EF4-FFF2-40B4-BE49-F238E27FC236}">
                <a16:creationId xmlns:a16="http://schemas.microsoft.com/office/drawing/2014/main" id="{FFB7F781-ECCA-4303-BDCC-AA490F1C6088}"/>
              </a:ext>
            </a:extLst>
          </p:cNvPr>
          <p:cNvSpPr/>
          <p:nvPr/>
        </p:nvSpPr>
        <p:spPr>
          <a:xfrm>
            <a:off x="2884856" y="490616"/>
            <a:ext cx="4943441" cy="101130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E6C05195-B785-4859-BAC9-8C690D156F6D}"/>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pic>
        <p:nvPicPr>
          <p:cNvPr id="33" name="Picture 32">
            <a:extLst>
              <a:ext uri="{FF2B5EF4-FFF2-40B4-BE49-F238E27FC236}">
                <a16:creationId xmlns:a16="http://schemas.microsoft.com/office/drawing/2014/main" id="{913E8D7B-AE41-4152-A759-84B574067F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29776" y="447569"/>
            <a:ext cx="1001185" cy="1001185"/>
          </a:xfrm>
          <a:prstGeom prst="rect">
            <a:avLst/>
          </a:prstGeom>
        </p:spPr>
      </p:pic>
      <p:sp>
        <p:nvSpPr>
          <p:cNvPr id="36" name="TextBox 35">
            <a:extLst>
              <a:ext uri="{FF2B5EF4-FFF2-40B4-BE49-F238E27FC236}">
                <a16:creationId xmlns:a16="http://schemas.microsoft.com/office/drawing/2014/main" id="{7E1FFB91-3C9B-4CE1-901F-6709E16E855A}"/>
              </a:ext>
            </a:extLst>
          </p:cNvPr>
          <p:cNvSpPr txBox="1"/>
          <p:nvPr/>
        </p:nvSpPr>
        <p:spPr>
          <a:xfrm>
            <a:off x="-2" y="957196"/>
            <a:ext cx="10691815"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BEHIND THE SELFIE</a:t>
            </a:r>
          </a:p>
        </p:txBody>
      </p:sp>
      <p:sp>
        <p:nvSpPr>
          <p:cNvPr id="37" name="TextBox 36">
            <a:extLst>
              <a:ext uri="{FF2B5EF4-FFF2-40B4-BE49-F238E27FC236}">
                <a16:creationId xmlns:a16="http://schemas.microsoft.com/office/drawing/2014/main" id="{9E415386-34ED-439B-9E61-6C43462EA354}"/>
              </a:ext>
            </a:extLst>
          </p:cNvPr>
          <p:cNvSpPr txBox="1"/>
          <p:nvPr/>
        </p:nvSpPr>
        <p:spPr>
          <a:xfrm>
            <a:off x="1" y="69685"/>
            <a:ext cx="10691812" cy="1015663"/>
          </a:xfrm>
          <a:prstGeom prst="rect">
            <a:avLst/>
          </a:prstGeom>
          <a:noFill/>
        </p:spPr>
        <p:txBody>
          <a:bodyPr wrap="square" rtlCol="0">
            <a:spAutoFit/>
          </a:bodyPr>
          <a:lstStyle/>
          <a:p>
            <a:pPr algn="ctr"/>
            <a:r>
              <a:rPr lang="en-GB" sz="6000" dirty="0">
                <a:solidFill>
                  <a:srgbClr val="F15C38"/>
                </a:solidFill>
                <a:latin typeface="Lato Black" panose="020F0502020204030203" pitchFamily="34" charset="0"/>
                <a:ea typeface="Lato Black" panose="020F0502020204030203" pitchFamily="34" charset="0"/>
                <a:cs typeface="Lato Black" panose="020F0502020204030203" pitchFamily="34" charset="0"/>
              </a:rPr>
              <a:t>BODY IMAGE</a:t>
            </a:r>
          </a:p>
        </p:txBody>
      </p:sp>
      <p:sp>
        <p:nvSpPr>
          <p:cNvPr id="39" name="TextBox 38">
            <a:extLst>
              <a:ext uri="{FF2B5EF4-FFF2-40B4-BE49-F238E27FC236}">
                <a16:creationId xmlns:a16="http://schemas.microsoft.com/office/drawing/2014/main" id="{5FD52550-A334-4EDE-A487-DDB8CE138590}"/>
              </a:ext>
            </a:extLst>
          </p:cNvPr>
          <p:cNvSpPr txBox="1"/>
          <p:nvPr/>
        </p:nvSpPr>
        <p:spPr>
          <a:xfrm>
            <a:off x="1785099" y="4719226"/>
            <a:ext cx="7924385" cy="1323439"/>
          </a:xfrm>
          <a:prstGeom prst="rect">
            <a:avLst/>
          </a:prstGeom>
          <a:noFill/>
        </p:spPr>
        <p:txBody>
          <a:bodyPr wrap="square" rtlCol="0">
            <a:spAutoFit/>
          </a:bodyPr>
          <a:lstStyle/>
          <a:p>
            <a:pPr marL="342900" indent="-342900">
              <a:lnSpc>
                <a:spcPts val="3200"/>
              </a:lnSpc>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Is someone’s online profile an accurate description of who they really are?</a:t>
            </a:r>
          </a:p>
          <a:p>
            <a:pPr marL="342900" indent="-342900">
              <a:lnSpc>
                <a:spcPts val="3200"/>
              </a:lnSpc>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How far will some people go to create the perfect selfie?</a:t>
            </a:r>
          </a:p>
        </p:txBody>
      </p:sp>
    </p:spTree>
    <p:extLst>
      <p:ext uri="{BB962C8B-B14F-4D97-AF65-F5344CB8AC3E}">
        <p14:creationId xmlns:p14="http://schemas.microsoft.com/office/powerpoint/2010/main" val="337178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06BECAE-02B6-42DC-A3A1-81C8E26A11E6}"/>
              </a:ext>
            </a:extLst>
          </p:cNvPr>
          <p:cNvSpPr/>
          <p:nvPr/>
        </p:nvSpPr>
        <p:spPr>
          <a:xfrm>
            <a:off x="0" y="6327757"/>
            <a:ext cx="10691813" cy="12319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9" name="Rectangle: Rounded Corners 38">
            <a:extLst>
              <a:ext uri="{FF2B5EF4-FFF2-40B4-BE49-F238E27FC236}">
                <a16:creationId xmlns:a16="http://schemas.microsoft.com/office/drawing/2014/main" id="{85ACBF39-605F-4849-BEFE-963CC626F4FA}"/>
              </a:ext>
            </a:extLst>
          </p:cNvPr>
          <p:cNvSpPr/>
          <p:nvPr/>
        </p:nvSpPr>
        <p:spPr>
          <a:xfrm>
            <a:off x="1951798" y="6686372"/>
            <a:ext cx="6975637" cy="46259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b="1" dirty="0"/>
          </a:p>
        </p:txBody>
      </p:sp>
      <p:sp>
        <p:nvSpPr>
          <p:cNvPr id="3" name="TextBox 2">
            <a:extLst>
              <a:ext uri="{FF2B5EF4-FFF2-40B4-BE49-F238E27FC236}">
                <a16:creationId xmlns:a16="http://schemas.microsoft.com/office/drawing/2014/main" id="{2D51A4F8-491C-4B4B-AA1E-E3AE43B5E376}"/>
              </a:ext>
            </a:extLst>
          </p:cNvPr>
          <p:cNvSpPr txBox="1"/>
          <p:nvPr/>
        </p:nvSpPr>
        <p:spPr>
          <a:xfrm>
            <a:off x="2" y="5770297"/>
            <a:ext cx="10691811" cy="369332"/>
          </a:xfrm>
          <a:prstGeom prst="rect">
            <a:avLst/>
          </a:prstGeom>
          <a:noFill/>
        </p:spPr>
        <p:txBody>
          <a:bodyPr wrap="square" rtlCol="0">
            <a:spAutoFit/>
          </a:bodyPr>
          <a:lstStyle/>
          <a:p>
            <a:pPr algn="ctr"/>
            <a:r>
              <a:rPr lang="en-GB" dirty="0">
                <a:latin typeface="Lato Medium" panose="020F0502020204030203" pitchFamily="34" charset="0"/>
                <a:ea typeface="Lato Medium" panose="020F0502020204030203" pitchFamily="34" charset="0"/>
                <a:cs typeface="Lato Medium" panose="020F0502020204030203" pitchFamily="34" charset="0"/>
              </a:rPr>
              <a:t>What are some useful tips and advice for someone struggling with body image?</a:t>
            </a:r>
          </a:p>
        </p:txBody>
      </p:sp>
      <p:sp>
        <p:nvSpPr>
          <p:cNvPr id="17" name="Rectangle 16">
            <a:extLst>
              <a:ext uri="{FF2B5EF4-FFF2-40B4-BE49-F238E27FC236}">
                <a16:creationId xmlns:a16="http://schemas.microsoft.com/office/drawing/2014/main" id="{E7FE0842-1D6F-4950-BAA9-C18EA75E3F43}"/>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pic>
        <p:nvPicPr>
          <p:cNvPr id="19" name="Picture 18">
            <a:extLst>
              <a:ext uri="{FF2B5EF4-FFF2-40B4-BE49-F238E27FC236}">
                <a16:creationId xmlns:a16="http://schemas.microsoft.com/office/drawing/2014/main" id="{C19AC110-6272-4A66-A325-855C02CCC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9557" y="447569"/>
            <a:ext cx="1021405" cy="1015568"/>
          </a:xfrm>
          <a:prstGeom prst="rect">
            <a:avLst/>
          </a:prstGeom>
        </p:spPr>
      </p:pic>
      <p:sp>
        <p:nvSpPr>
          <p:cNvPr id="29" name="TextBox 28">
            <a:extLst>
              <a:ext uri="{FF2B5EF4-FFF2-40B4-BE49-F238E27FC236}">
                <a16:creationId xmlns:a16="http://schemas.microsoft.com/office/drawing/2014/main" id="{5A644FF7-B8AD-4854-A5C9-7262DD084E2B}"/>
              </a:ext>
            </a:extLst>
          </p:cNvPr>
          <p:cNvSpPr txBox="1"/>
          <p:nvPr/>
        </p:nvSpPr>
        <p:spPr>
          <a:xfrm>
            <a:off x="-2" y="957196"/>
            <a:ext cx="10691815"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BEING OURSELVES</a:t>
            </a:r>
          </a:p>
        </p:txBody>
      </p:sp>
      <p:sp>
        <p:nvSpPr>
          <p:cNvPr id="30" name="TextBox 29">
            <a:extLst>
              <a:ext uri="{FF2B5EF4-FFF2-40B4-BE49-F238E27FC236}">
                <a16:creationId xmlns:a16="http://schemas.microsoft.com/office/drawing/2014/main" id="{BAF2D211-295B-44DA-8F48-A7C20972F252}"/>
              </a:ext>
            </a:extLst>
          </p:cNvPr>
          <p:cNvSpPr txBox="1"/>
          <p:nvPr/>
        </p:nvSpPr>
        <p:spPr>
          <a:xfrm>
            <a:off x="-3" y="69685"/>
            <a:ext cx="10691816" cy="1015663"/>
          </a:xfrm>
          <a:prstGeom prst="rect">
            <a:avLst/>
          </a:prstGeom>
          <a:noFill/>
        </p:spPr>
        <p:txBody>
          <a:bodyPr wrap="square" rtlCol="0">
            <a:spAutoFit/>
          </a:bodyPr>
          <a:lstStyle/>
          <a:p>
            <a:pPr algn="ctr"/>
            <a:r>
              <a:rPr lang="en-GB" sz="6000" dirty="0">
                <a:solidFill>
                  <a:srgbClr val="F15C38"/>
                </a:solidFill>
                <a:latin typeface="Lato Black" panose="020F0502020204030203" pitchFamily="34" charset="0"/>
                <a:ea typeface="Lato Black" panose="020F0502020204030203" pitchFamily="34" charset="0"/>
                <a:cs typeface="Lato Black" panose="020F0502020204030203" pitchFamily="34" charset="0"/>
              </a:rPr>
              <a:t>BODY IMAGE</a:t>
            </a:r>
          </a:p>
        </p:txBody>
      </p:sp>
      <p:pic>
        <p:nvPicPr>
          <p:cNvPr id="34" name="Picture 33">
            <a:extLst>
              <a:ext uri="{FF2B5EF4-FFF2-40B4-BE49-F238E27FC236}">
                <a16:creationId xmlns:a16="http://schemas.microsoft.com/office/drawing/2014/main" id="{729B008E-0E9B-4FEA-BE08-074EB3602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9214" y="6567758"/>
            <a:ext cx="705168" cy="699826"/>
          </a:xfrm>
          <a:prstGeom prst="rect">
            <a:avLst/>
          </a:prstGeom>
        </p:spPr>
      </p:pic>
      <p:sp>
        <p:nvSpPr>
          <p:cNvPr id="35" name="TextBox 34">
            <a:extLst>
              <a:ext uri="{FF2B5EF4-FFF2-40B4-BE49-F238E27FC236}">
                <a16:creationId xmlns:a16="http://schemas.microsoft.com/office/drawing/2014/main" id="{A140F634-890E-4F44-A6D5-184448BCA032}"/>
              </a:ext>
            </a:extLst>
          </p:cNvPr>
          <p:cNvSpPr txBox="1"/>
          <p:nvPr/>
        </p:nvSpPr>
        <p:spPr>
          <a:xfrm>
            <a:off x="2256254" y="6725801"/>
            <a:ext cx="7169059" cy="369332"/>
          </a:xfrm>
          <a:prstGeom prst="rect">
            <a:avLst/>
          </a:prstGeom>
          <a:noFill/>
        </p:spPr>
        <p:txBody>
          <a:bodyPr wrap="square" rtlCol="0">
            <a:spAutoFit/>
          </a:bodyPr>
          <a:lstStyle/>
          <a:p>
            <a:r>
              <a:rPr lang="en-GB" dirty="0">
                <a:solidFill>
                  <a:schemeClr val="bg1"/>
                </a:solidFill>
                <a:latin typeface="Lato Medium" panose="020F0502020204030203" pitchFamily="34" charset="0"/>
                <a:ea typeface="Lato Medium" panose="020F0502020204030203" pitchFamily="34" charset="0"/>
                <a:cs typeface="Lato Medium" panose="020F0502020204030203" pitchFamily="34" charset="0"/>
                <a:hlinkClick r:id="rId5"/>
              </a:rPr>
              <a:t>Toni Shinobi talks body image</a:t>
            </a:r>
            <a:endParaRPr lang="en-GB" dirty="0"/>
          </a:p>
        </p:txBody>
      </p:sp>
      <p:pic>
        <p:nvPicPr>
          <p:cNvPr id="4" name="Picture 3">
            <a:hlinkClick r:id="rId5"/>
          </p:cNvPr>
          <p:cNvPicPr>
            <a:picLocks noChangeAspect="1"/>
          </p:cNvPicPr>
          <p:nvPr/>
        </p:nvPicPr>
        <p:blipFill>
          <a:blip r:embed="rId6"/>
          <a:stretch>
            <a:fillRect/>
          </a:stretch>
        </p:blipFill>
        <p:spPr>
          <a:xfrm>
            <a:off x="2304382" y="2078605"/>
            <a:ext cx="5871799" cy="3280987"/>
          </a:xfrm>
          <a:prstGeom prst="rect">
            <a:avLst/>
          </a:prstGeom>
        </p:spPr>
      </p:pic>
    </p:spTree>
    <p:extLst>
      <p:ext uri="{BB962C8B-B14F-4D97-AF65-F5344CB8AC3E}">
        <p14:creationId xmlns:p14="http://schemas.microsoft.com/office/powerpoint/2010/main" val="1217987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A946C22-CFDA-4737-A2F1-1DA6BF488F4F}"/>
              </a:ext>
            </a:extLst>
          </p:cNvPr>
          <p:cNvSpPr/>
          <p:nvPr/>
        </p:nvSpPr>
        <p:spPr>
          <a:xfrm>
            <a:off x="1079936" y="1172923"/>
            <a:ext cx="1223721" cy="63241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5E1CAE48-A2B3-4B5E-9322-C112DCF1DA08}"/>
              </a:ext>
            </a:extLst>
          </p:cNvPr>
          <p:cNvSpPr/>
          <p:nvPr/>
        </p:nvSpPr>
        <p:spPr>
          <a:xfrm>
            <a:off x="0" y="1669313"/>
            <a:ext cx="10691813" cy="356594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 name="TextBox 2">
            <a:extLst>
              <a:ext uri="{FF2B5EF4-FFF2-40B4-BE49-F238E27FC236}">
                <a16:creationId xmlns:a16="http://schemas.microsoft.com/office/drawing/2014/main" id="{3A191B7B-EA35-4FE6-B50F-AF52AD9D48FC}"/>
              </a:ext>
            </a:extLst>
          </p:cNvPr>
          <p:cNvSpPr txBox="1"/>
          <p:nvPr/>
        </p:nvSpPr>
        <p:spPr>
          <a:xfrm>
            <a:off x="1785099" y="2044992"/>
            <a:ext cx="8422104" cy="3610925"/>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How can we reduce the stress and anxiety around body image that social media might cause? </a:t>
            </a:r>
          </a:p>
          <a:p>
            <a:pPr marL="285750" indent="-285750">
              <a:lnSpc>
                <a:spcPct val="130000"/>
              </a:lnSpc>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How can we celebrate our differences, rather than wanting to conform and look a certain way? </a:t>
            </a:r>
          </a:p>
          <a:p>
            <a:pPr marL="285750" indent="-285750">
              <a:lnSpc>
                <a:spcPct val="130000"/>
              </a:lnSpc>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How can we feel comfortable and confident in who we are? </a:t>
            </a:r>
          </a:p>
          <a:p>
            <a:pPr marL="285750" indent="-285750">
              <a:lnSpc>
                <a:spcPct val="130000"/>
              </a:lnSpc>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How can we make sure we are healthy? </a:t>
            </a:r>
          </a:p>
          <a:p>
            <a:pPr marL="285750" indent="-285750">
              <a:lnSpc>
                <a:spcPct val="130000"/>
              </a:lnSpc>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How can we change or influence the conversations we have with our friends about body image, into something that’s more honest and helpful? </a:t>
            </a:r>
          </a:p>
          <a:p>
            <a:pPr marL="285750" indent="-285750">
              <a:lnSpc>
                <a:spcPct val="130000"/>
              </a:lnSpc>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Where can we go for help or guidance if we need to? </a:t>
            </a:r>
          </a:p>
          <a:p>
            <a:pPr algn="ctr">
              <a:lnSpc>
                <a:spcPct val="110000"/>
              </a:lnSpc>
            </a:pPr>
            <a:endParaRPr lang="en-GB"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5" name="TextBox 4">
            <a:extLst>
              <a:ext uri="{FF2B5EF4-FFF2-40B4-BE49-F238E27FC236}">
                <a16:creationId xmlns:a16="http://schemas.microsoft.com/office/drawing/2014/main" id="{1A7E9930-5BA7-4C4D-89D6-BB6451C47FCF}"/>
              </a:ext>
            </a:extLst>
          </p:cNvPr>
          <p:cNvSpPr txBox="1"/>
          <p:nvPr/>
        </p:nvSpPr>
        <p:spPr>
          <a:xfrm>
            <a:off x="1785099" y="5582867"/>
            <a:ext cx="8345862" cy="701731"/>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How can we use social media to take pride in looking healthy and like our unique selves? </a:t>
            </a:r>
          </a:p>
        </p:txBody>
      </p:sp>
      <p:sp>
        <p:nvSpPr>
          <p:cNvPr id="8" name="Rectangle 7">
            <a:extLst>
              <a:ext uri="{FF2B5EF4-FFF2-40B4-BE49-F238E27FC236}">
                <a16:creationId xmlns:a16="http://schemas.microsoft.com/office/drawing/2014/main" id="{81233F19-32B4-418D-A361-346CDCFB159F}"/>
              </a:ext>
            </a:extLst>
          </p:cNvPr>
          <p:cNvSpPr/>
          <p:nvPr/>
        </p:nvSpPr>
        <p:spPr>
          <a:xfrm>
            <a:off x="1785099" y="6386752"/>
            <a:ext cx="7924893" cy="674736"/>
          </a:xfrm>
          <a:prstGeom prst="rect">
            <a:avLst/>
          </a:prstGeom>
        </p:spPr>
        <p:txBody>
          <a:bodyPr wrap="square">
            <a:spAutoFit/>
          </a:bodyPr>
          <a:lstStyle/>
          <a:p>
            <a:pPr marL="285750" indent="-285750">
              <a:lnSpc>
                <a:spcPct val="110000"/>
              </a:lnSpc>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What advice would you give someone who cares so much about poses, clothes, makeup and filters that it is impacting their day-to-day life?</a:t>
            </a:r>
          </a:p>
        </p:txBody>
      </p:sp>
      <p:sp>
        <p:nvSpPr>
          <p:cNvPr id="36" name="Rectangle 35">
            <a:extLst>
              <a:ext uri="{FF2B5EF4-FFF2-40B4-BE49-F238E27FC236}">
                <a16:creationId xmlns:a16="http://schemas.microsoft.com/office/drawing/2014/main" id="{4F0CB4B4-A11A-42CE-AD74-064030FFB85B}"/>
              </a:ext>
            </a:extLst>
          </p:cNvPr>
          <p:cNvSpPr/>
          <p:nvPr/>
        </p:nvSpPr>
        <p:spPr>
          <a:xfrm>
            <a:off x="1079936" y="1172923"/>
            <a:ext cx="1223721" cy="63241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421F1060-3701-4E02-A5DD-07C9044F7481}"/>
              </a:ext>
            </a:extLst>
          </p:cNvPr>
          <p:cNvSpPr/>
          <p:nvPr/>
        </p:nvSpPr>
        <p:spPr>
          <a:xfrm>
            <a:off x="2860857" y="447569"/>
            <a:ext cx="4943441" cy="101130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51BFB6FA-CBFD-46CE-9365-82588D48BBE0}"/>
              </a:ext>
            </a:extLst>
          </p:cNvPr>
          <p:cNvSpPr/>
          <p:nvPr/>
        </p:nvSpPr>
        <p:spPr>
          <a:xfrm>
            <a:off x="2884856" y="490616"/>
            <a:ext cx="4943441" cy="101130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CC3E7DA3-4039-46E8-91D1-9C4EAC0DB403}"/>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pic>
        <p:nvPicPr>
          <p:cNvPr id="40" name="Picture 39">
            <a:extLst>
              <a:ext uri="{FF2B5EF4-FFF2-40B4-BE49-F238E27FC236}">
                <a16:creationId xmlns:a16="http://schemas.microsoft.com/office/drawing/2014/main" id="{B2EC2C23-5ED2-43C7-BA51-17D93367F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9776" y="447569"/>
            <a:ext cx="1001185" cy="1001185"/>
          </a:xfrm>
          <a:prstGeom prst="rect">
            <a:avLst/>
          </a:prstGeom>
        </p:spPr>
      </p:pic>
      <p:sp>
        <p:nvSpPr>
          <p:cNvPr id="41" name="TextBox 40">
            <a:extLst>
              <a:ext uri="{FF2B5EF4-FFF2-40B4-BE49-F238E27FC236}">
                <a16:creationId xmlns:a16="http://schemas.microsoft.com/office/drawing/2014/main" id="{1D0C6EB7-E418-424A-BD47-27CE8D5A7871}"/>
              </a:ext>
            </a:extLst>
          </p:cNvPr>
          <p:cNvSpPr txBox="1"/>
          <p:nvPr/>
        </p:nvSpPr>
        <p:spPr>
          <a:xfrm>
            <a:off x="-2" y="957196"/>
            <a:ext cx="10691815"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BEING OURSELVES</a:t>
            </a:r>
          </a:p>
        </p:txBody>
      </p:sp>
      <p:sp>
        <p:nvSpPr>
          <p:cNvPr id="42" name="TextBox 41">
            <a:extLst>
              <a:ext uri="{FF2B5EF4-FFF2-40B4-BE49-F238E27FC236}">
                <a16:creationId xmlns:a16="http://schemas.microsoft.com/office/drawing/2014/main" id="{248B630A-ACAF-40D2-8795-520AE77B3DFC}"/>
              </a:ext>
            </a:extLst>
          </p:cNvPr>
          <p:cNvSpPr txBox="1"/>
          <p:nvPr/>
        </p:nvSpPr>
        <p:spPr>
          <a:xfrm>
            <a:off x="1" y="69685"/>
            <a:ext cx="10691812" cy="1015663"/>
          </a:xfrm>
          <a:prstGeom prst="rect">
            <a:avLst/>
          </a:prstGeom>
          <a:noFill/>
        </p:spPr>
        <p:txBody>
          <a:bodyPr wrap="square" rtlCol="0">
            <a:spAutoFit/>
          </a:bodyPr>
          <a:lstStyle/>
          <a:p>
            <a:pPr algn="ctr"/>
            <a:r>
              <a:rPr lang="en-GB" sz="6000" dirty="0">
                <a:solidFill>
                  <a:srgbClr val="F15C38"/>
                </a:solidFill>
                <a:latin typeface="Lato Black" panose="020F0502020204030203" pitchFamily="34" charset="0"/>
                <a:ea typeface="Lato Black" panose="020F0502020204030203" pitchFamily="34" charset="0"/>
                <a:cs typeface="Lato Black" panose="020F0502020204030203" pitchFamily="34" charset="0"/>
              </a:rPr>
              <a:t>BODY IMAGE</a:t>
            </a:r>
          </a:p>
        </p:txBody>
      </p:sp>
      <p:sp>
        <p:nvSpPr>
          <p:cNvPr id="44" name="TextBox 43">
            <a:extLst>
              <a:ext uri="{FF2B5EF4-FFF2-40B4-BE49-F238E27FC236}">
                <a16:creationId xmlns:a16="http://schemas.microsoft.com/office/drawing/2014/main" id="{C1EFF8A6-3F09-4EC3-8AC2-16453871D60B}"/>
              </a:ext>
            </a:extLst>
          </p:cNvPr>
          <p:cNvSpPr txBox="1"/>
          <p:nvPr/>
        </p:nvSpPr>
        <p:spPr>
          <a:xfrm>
            <a:off x="310423" y="2104527"/>
            <a:ext cx="961092" cy="523220"/>
          </a:xfrm>
          <a:prstGeom prst="rect">
            <a:avLst/>
          </a:prstGeom>
          <a:noFill/>
        </p:spPr>
        <p:txBody>
          <a:bodyPr wrap="square" rtlCol="0">
            <a:spAutoFit/>
          </a:bodyPr>
          <a:lstStyle/>
          <a:p>
            <a:r>
              <a:rPr lang="en-GB" sz="2800" b="1" dirty="0">
                <a:latin typeface="Lato Black" panose="020F0502020204030203" pitchFamily="34" charset="0"/>
                <a:ea typeface="Lato Black" panose="020F0502020204030203" pitchFamily="34" charset="0"/>
                <a:cs typeface="Lato Black" panose="020F0502020204030203" pitchFamily="34" charset="0"/>
              </a:rPr>
              <a:t>ALL</a:t>
            </a:r>
          </a:p>
        </p:txBody>
      </p:sp>
      <p:sp>
        <p:nvSpPr>
          <p:cNvPr id="45" name="TextBox 44">
            <a:extLst>
              <a:ext uri="{FF2B5EF4-FFF2-40B4-BE49-F238E27FC236}">
                <a16:creationId xmlns:a16="http://schemas.microsoft.com/office/drawing/2014/main" id="{EFBCDF54-4BD9-4B68-9714-EF567CE969D3}"/>
              </a:ext>
            </a:extLst>
          </p:cNvPr>
          <p:cNvSpPr txBox="1"/>
          <p:nvPr/>
        </p:nvSpPr>
        <p:spPr>
          <a:xfrm>
            <a:off x="310422" y="5597974"/>
            <a:ext cx="1578536" cy="584775"/>
          </a:xfrm>
          <a:prstGeom prst="rect">
            <a:avLst/>
          </a:prstGeom>
          <a:noFill/>
        </p:spPr>
        <p:txBody>
          <a:bodyPr wrap="square" rtlCol="0">
            <a:spAutoFit/>
          </a:bodyPr>
          <a:lstStyle/>
          <a:p>
            <a:r>
              <a:rPr lang="en-GB" sz="1600" dirty="0">
                <a:latin typeface="Lato Heavy" panose="020F0502020204030203" pitchFamily="34" charset="0"/>
                <a:ea typeface="Lato Heavy" panose="020F0502020204030203" pitchFamily="34" charset="0"/>
                <a:cs typeface="Lato Heavy" panose="020F0502020204030203" pitchFamily="34" charset="0"/>
              </a:rPr>
              <a:t>FURTHER  CHALLENGE</a:t>
            </a:r>
          </a:p>
        </p:txBody>
      </p:sp>
    </p:spTree>
    <p:extLst>
      <p:ext uri="{BB962C8B-B14F-4D97-AF65-F5344CB8AC3E}">
        <p14:creationId xmlns:p14="http://schemas.microsoft.com/office/powerpoint/2010/main" val="359718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C4514E-E434-44F9-8ABD-7DEACEC671EB}"/>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5" name="TextBox 14">
            <a:extLst>
              <a:ext uri="{FF2B5EF4-FFF2-40B4-BE49-F238E27FC236}">
                <a16:creationId xmlns:a16="http://schemas.microsoft.com/office/drawing/2014/main" id="{4A7F2B98-C7CC-4F86-A953-DA632CC52256}"/>
              </a:ext>
            </a:extLst>
          </p:cNvPr>
          <p:cNvSpPr txBox="1"/>
          <p:nvPr/>
        </p:nvSpPr>
        <p:spPr>
          <a:xfrm>
            <a:off x="-2" y="957196"/>
            <a:ext cx="10691815"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PLENARY: CLASS PLEDGE</a:t>
            </a:r>
          </a:p>
        </p:txBody>
      </p:sp>
      <p:sp>
        <p:nvSpPr>
          <p:cNvPr id="16" name="TextBox 15">
            <a:extLst>
              <a:ext uri="{FF2B5EF4-FFF2-40B4-BE49-F238E27FC236}">
                <a16:creationId xmlns:a16="http://schemas.microsoft.com/office/drawing/2014/main" id="{64F5A71D-A5CD-414B-B9D2-77DD8431A618}"/>
              </a:ext>
            </a:extLst>
          </p:cNvPr>
          <p:cNvSpPr txBox="1"/>
          <p:nvPr/>
        </p:nvSpPr>
        <p:spPr>
          <a:xfrm>
            <a:off x="-1" y="69685"/>
            <a:ext cx="10691813" cy="1015663"/>
          </a:xfrm>
          <a:prstGeom prst="rect">
            <a:avLst/>
          </a:prstGeom>
          <a:noFill/>
        </p:spPr>
        <p:txBody>
          <a:bodyPr wrap="square" rtlCol="0">
            <a:spAutoFit/>
          </a:bodyPr>
          <a:lstStyle/>
          <a:p>
            <a:pPr algn="ctr"/>
            <a:r>
              <a:rPr lang="en-GB" sz="6000" dirty="0">
                <a:solidFill>
                  <a:srgbClr val="F15C38"/>
                </a:solidFill>
                <a:latin typeface="Lato Black" panose="020F0502020204030203" pitchFamily="34" charset="0"/>
                <a:ea typeface="Lato Black" panose="020F0502020204030203" pitchFamily="34" charset="0"/>
                <a:cs typeface="Lato Black" panose="020F0502020204030203" pitchFamily="34" charset="0"/>
              </a:rPr>
              <a:t>BODY IMAGE</a:t>
            </a:r>
          </a:p>
        </p:txBody>
      </p:sp>
      <p:sp>
        <p:nvSpPr>
          <p:cNvPr id="17" name="TextBox 16">
            <a:extLst>
              <a:ext uri="{FF2B5EF4-FFF2-40B4-BE49-F238E27FC236}">
                <a16:creationId xmlns:a16="http://schemas.microsoft.com/office/drawing/2014/main" id="{E399077B-0411-44D2-B323-8B166399A65F}"/>
              </a:ext>
            </a:extLst>
          </p:cNvPr>
          <p:cNvSpPr txBox="1"/>
          <p:nvPr/>
        </p:nvSpPr>
        <p:spPr>
          <a:xfrm>
            <a:off x="5114199" y="2228243"/>
            <a:ext cx="5000934" cy="954107"/>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Lato Medium" panose="020F0502020204030203" pitchFamily="34" charset="0"/>
                <a:ea typeface="Lato Medium" panose="020F0502020204030203" pitchFamily="34" charset="0"/>
                <a:cs typeface="Lato Medium" panose="020F0502020204030203" pitchFamily="34" charset="0"/>
              </a:rPr>
              <a:t>Create a pledge, slogan or hashtag to adopt as a class</a:t>
            </a:r>
          </a:p>
        </p:txBody>
      </p:sp>
      <p:pic>
        <p:nvPicPr>
          <p:cNvPr id="18" name="Picture 17">
            <a:extLst>
              <a:ext uri="{FF2B5EF4-FFF2-40B4-BE49-F238E27FC236}">
                <a16:creationId xmlns:a16="http://schemas.microsoft.com/office/drawing/2014/main" id="{D552DEC8-361F-4004-AE17-9A024C7FC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23" name="TextBox 22">
            <a:extLst>
              <a:ext uri="{FF2B5EF4-FFF2-40B4-BE49-F238E27FC236}">
                <a16:creationId xmlns:a16="http://schemas.microsoft.com/office/drawing/2014/main" id="{C9B33DCD-5CD7-4B29-BD42-1EA1F9B15306}"/>
              </a:ext>
            </a:extLst>
          </p:cNvPr>
          <p:cNvSpPr txBox="1"/>
          <p:nvPr/>
        </p:nvSpPr>
        <p:spPr>
          <a:xfrm>
            <a:off x="5593043" y="3677060"/>
            <a:ext cx="4542475" cy="2677656"/>
          </a:xfrm>
          <a:prstGeom prst="rect">
            <a:avLst/>
          </a:prstGeom>
          <a:noFill/>
        </p:spPr>
        <p:txBody>
          <a:bodyPr wrap="square" rtlCol="0">
            <a:spAutoFit/>
          </a:bodyPr>
          <a:lstStyle/>
          <a:p>
            <a:r>
              <a:rPr lang="en-GB" sz="2400" i="1" dirty="0">
                <a:latin typeface="Lato Medium" panose="020F0502020204030203" pitchFamily="34" charset="0"/>
                <a:ea typeface="Lato Medium" panose="020F0502020204030203" pitchFamily="34" charset="0"/>
                <a:cs typeface="Lato Medium" panose="020F0502020204030203" pitchFamily="34" charset="0"/>
              </a:rPr>
              <a:t>I understand that I don’t need to use filters when I post my selfies. I’m fine the way I am.</a:t>
            </a:r>
          </a:p>
          <a:p>
            <a:endParaRPr lang="en-GB" sz="2400" i="1" dirty="0">
              <a:latin typeface="Lato Medium" panose="020F0502020204030203" pitchFamily="34" charset="0"/>
              <a:ea typeface="Lato Medium" panose="020F0502020204030203" pitchFamily="34" charset="0"/>
              <a:cs typeface="Lato Medium" panose="020F0502020204030203" pitchFamily="34" charset="0"/>
            </a:endParaRPr>
          </a:p>
          <a:p>
            <a:r>
              <a:rPr lang="en-GB" sz="2400" i="1" dirty="0">
                <a:latin typeface="Lato Medium" panose="020F0502020204030203" pitchFamily="34" charset="0"/>
                <a:ea typeface="Lato Medium" panose="020F0502020204030203" pitchFamily="34" charset="0"/>
                <a:cs typeface="Lato Medium" panose="020F0502020204030203" pitchFamily="34" charset="0"/>
              </a:rPr>
              <a:t>Difference is good</a:t>
            </a:r>
          </a:p>
          <a:p>
            <a:endParaRPr lang="en-GB" sz="2400" dirty="0">
              <a:latin typeface="Lato Medium" panose="020F0502020204030203" pitchFamily="34" charset="0"/>
              <a:ea typeface="Lato Medium" panose="020F0502020204030203" pitchFamily="34" charset="0"/>
              <a:cs typeface="Lato Medium" panose="020F0502020204030203" pitchFamily="34" charset="0"/>
            </a:endParaRPr>
          </a:p>
          <a:p>
            <a:r>
              <a:rPr lang="en-GB" sz="2400" dirty="0">
                <a:latin typeface="Lato Medium" panose="020F0502020204030203" pitchFamily="34" charset="0"/>
                <a:ea typeface="Lato Medium" panose="020F0502020204030203" pitchFamily="34" charset="0"/>
                <a:cs typeface="Lato Medium" panose="020F0502020204030203" pitchFamily="34" charset="0"/>
              </a:rPr>
              <a:t>#</a:t>
            </a:r>
            <a:r>
              <a:rPr lang="en-GB" sz="2400" dirty="0" err="1">
                <a:latin typeface="Lato Medium" panose="020F0502020204030203" pitchFamily="34" charset="0"/>
                <a:ea typeface="Lato Medium" panose="020F0502020204030203" pitchFamily="34" charset="0"/>
                <a:cs typeface="Lato Medium" panose="020F0502020204030203" pitchFamily="34" charset="0"/>
              </a:rPr>
              <a:t>beyourselfie</a:t>
            </a:r>
            <a:r>
              <a:rPr lang="en-GB" sz="2400" dirty="0">
                <a:latin typeface="Lato Medium" panose="020F0502020204030203" pitchFamily="34" charset="0"/>
                <a:ea typeface="Lato Medium" panose="020F0502020204030203" pitchFamily="34" charset="0"/>
                <a:cs typeface="Lato Medium" panose="020F0502020204030203" pitchFamily="34" charset="0"/>
              </a:rPr>
              <a:t>      #</a:t>
            </a:r>
            <a:r>
              <a:rPr lang="en-GB" sz="2400" dirty="0" err="1">
                <a:latin typeface="Lato Medium" panose="020F0502020204030203" pitchFamily="34" charset="0"/>
                <a:ea typeface="Lato Medium" panose="020F0502020204030203" pitchFamily="34" charset="0"/>
                <a:cs typeface="Lato Medium" panose="020F0502020204030203" pitchFamily="34" charset="0"/>
              </a:rPr>
              <a:t>selfieesteem</a:t>
            </a:r>
            <a:endParaRPr lang="en-GB" sz="2400" dirty="0">
              <a:latin typeface="Lato Medium" panose="020F0502020204030203" pitchFamily="34" charset="0"/>
              <a:ea typeface="Lato Medium" panose="020F0502020204030203" pitchFamily="34" charset="0"/>
              <a:cs typeface="Lato Medium" panose="020F0502020204030203" pitchFamily="34" charset="0"/>
            </a:endParaRPr>
          </a:p>
        </p:txBody>
      </p:sp>
      <p:pic>
        <p:nvPicPr>
          <p:cNvPr id="25" name="Picture 24">
            <a:extLst>
              <a:ext uri="{FF2B5EF4-FFF2-40B4-BE49-F238E27FC236}">
                <a16:creationId xmlns:a16="http://schemas.microsoft.com/office/drawing/2014/main" id="{24B7A707-E305-4289-865B-B77802C434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9" y="2290300"/>
            <a:ext cx="4383384" cy="3287539"/>
          </a:xfrm>
          <a:prstGeom prst="rect">
            <a:avLst/>
          </a:prstGeom>
        </p:spPr>
      </p:pic>
    </p:spTree>
    <p:extLst>
      <p:ext uri="{BB962C8B-B14F-4D97-AF65-F5344CB8AC3E}">
        <p14:creationId xmlns:p14="http://schemas.microsoft.com/office/powerpoint/2010/main" val="295969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06887D2-CE9D-4FAE-9CE9-6F536B33FC2E}"/>
              </a:ext>
            </a:extLst>
          </p:cNvPr>
          <p:cNvSpPr/>
          <p:nvPr/>
        </p:nvSpPr>
        <p:spPr>
          <a:xfrm>
            <a:off x="0" y="1851661"/>
            <a:ext cx="10691813" cy="385961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0" name="TextBox 29">
            <a:extLst>
              <a:ext uri="{FF2B5EF4-FFF2-40B4-BE49-F238E27FC236}">
                <a16:creationId xmlns:a16="http://schemas.microsoft.com/office/drawing/2014/main" id="{FC07B295-1311-4873-AB7A-63D9037C72ED}"/>
              </a:ext>
            </a:extLst>
          </p:cNvPr>
          <p:cNvSpPr txBox="1"/>
          <p:nvPr/>
        </p:nvSpPr>
        <p:spPr>
          <a:xfrm>
            <a:off x="1285738" y="2216650"/>
            <a:ext cx="8345861" cy="3120854"/>
          </a:xfrm>
          <a:prstGeom prst="rect">
            <a:avLst/>
          </a:prstGeom>
          <a:noFill/>
        </p:spPr>
        <p:txBody>
          <a:bodyPr wrap="square" rtlCol="0">
            <a:spAutoFit/>
          </a:bodyPr>
          <a:lstStyle/>
          <a:p>
            <a:pPr>
              <a:lnSpc>
                <a:spcPct val="110000"/>
              </a:lnSpc>
            </a:pPr>
            <a:r>
              <a:rPr lang="en-GB" sz="2400" dirty="0">
                <a:latin typeface="Lato Heavy" panose="020F0502020204030203" pitchFamily="34" charset="0"/>
                <a:ea typeface="Lato Heavy" panose="020F0502020204030203" pitchFamily="34" charset="0"/>
                <a:cs typeface="Lato Heavy" panose="020F0502020204030203" pitchFamily="34" charset="0"/>
              </a:rPr>
              <a:t>A.</a:t>
            </a:r>
            <a:r>
              <a:rPr lang="en-GB" sz="2400" dirty="0">
                <a:latin typeface="Lato Medium" panose="020F0502020204030203" pitchFamily="34" charset="0"/>
                <a:ea typeface="Lato Medium" panose="020F0502020204030203" pitchFamily="34" charset="0"/>
                <a:cs typeface="Lato Medium" panose="020F0502020204030203" pitchFamily="34" charset="0"/>
              </a:rPr>
              <a:t>	How confident are you about knowing the pressures 	relating to selfies?</a:t>
            </a:r>
          </a:p>
          <a:p>
            <a:endParaRPr lang="en-GB" sz="2400" dirty="0">
              <a:latin typeface="Lato Medium" panose="020F0502020204030203" pitchFamily="34" charset="0"/>
              <a:ea typeface="Lato Medium" panose="020F0502020204030203" pitchFamily="34" charset="0"/>
              <a:cs typeface="Lato Medium" panose="020F0502020204030203" pitchFamily="34" charset="0"/>
            </a:endParaRPr>
          </a:p>
          <a:p>
            <a:r>
              <a:rPr lang="en-GB" sz="2400" dirty="0">
                <a:latin typeface="Lato Heavy" panose="020F0502020204030203" pitchFamily="34" charset="0"/>
                <a:ea typeface="Lato Heavy" panose="020F0502020204030203" pitchFamily="34" charset="0"/>
                <a:cs typeface="Lato Heavy" panose="020F0502020204030203" pitchFamily="34" charset="0"/>
              </a:rPr>
              <a:t>B.</a:t>
            </a:r>
            <a:r>
              <a:rPr lang="en-GB" sz="2400" dirty="0">
                <a:latin typeface="Lato Medium" panose="020F0502020204030203" pitchFamily="34" charset="0"/>
                <a:ea typeface="Lato Medium" panose="020F0502020204030203" pitchFamily="34" charset="0"/>
                <a:cs typeface="Lato Medium" panose="020F0502020204030203" pitchFamily="34" charset="0"/>
              </a:rPr>
              <a:t>  How confident are you about knowing the pressures 	relating to body image?</a:t>
            </a:r>
          </a:p>
          <a:p>
            <a:endParaRPr lang="en-GB" sz="2400" dirty="0">
              <a:latin typeface="Lato Medium" panose="020F0502020204030203" pitchFamily="34" charset="0"/>
              <a:ea typeface="Lato Medium" panose="020F0502020204030203" pitchFamily="34" charset="0"/>
              <a:cs typeface="Lato Medium" panose="020F0502020204030203" pitchFamily="34" charset="0"/>
            </a:endParaRPr>
          </a:p>
          <a:p>
            <a:r>
              <a:rPr lang="en-GB" sz="2400" dirty="0">
                <a:latin typeface="Lato Heavy" panose="020F0502020204030203" pitchFamily="34" charset="0"/>
                <a:ea typeface="Lato Heavy" panose="020F0502020204030203" pitchFamily="34" charset="0"/>
                <a:cs typeface="Lato Heavy" panose="020F0502020204030203" pitchFamily="34" charset="0"/>
              </a:rPr>
              <a:t>C.</a:t>
            </a:r>
            <a:r>
              <a:rPr lang="en-GB" sz="2400" dirty="0">
                <a:latin typeface="Lato Medium" panose="020F0502020204030203" pitchFamily="34" charset="0"/>
                <a:ea typeface="Lato Medium" panose="020F0502020204030203" pitchFamily="34" charset="0"/>
                <a:cs typeface="Lato Medium" panose="020F0502020204030203" pitchFamily="34" charset="0"/>
              </a:rPr>
              <a:t>  How confident are you about knowing where to find 	support with body image?</a:t>
            </a:r>
          </a:p>
        </p:txBody>
      </p:sp>
      <p:sp>
        <p:nvSpPr>
          <p:cNvPr id="31" name="Rectangle 30">
            <a:extLst>
              <a:ext uri="{FF2B5EF4-FFF2-40B4-BE49-F238E27FC236}">
                <a16:creationId xmlns:a16="http://schemas.microsoft.com/office/drawing/2014/main" id="{6A3570BB-016B-407D-9680-73A96DBF44E3}"/>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2" name="TextBox 31">
            <a:extLst>
              <a:ext uri="{FF2B5EF4-FFF2-40B4-BE49-F238E27FC236}">
                <a16:creationId xmlns:a16="http://schemas.microsoft.com/office/drawing/2014/main" id="{FFD30633-6A93-4E19-B2E0-2C892ADF89D3}"/>
              </a:ext>
            </a:extLst>
          </p:cNvPr>
          <p:cNvSpPr txBox="1"/>
          <p:nvPr/>
        </p:nvSpPr>
        <p:spPr>
          <a:xfrm>
            <a:off x="0" y="957196"/>
            <a:ext cx="10691812"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SELF ASSESSMENT</a:t>
            </a:r>
          </a:p>
        </p:txBody>
      </p:sp>
      <p:pic>
        <p:nvPicPr>
          <p:cNvPr id="33" name="Picture 32">
            <a:extLst>
              <a:ext uri="{FF2B5EF4-FFF2-40B4-BE49-F238E27FC236}">
                <a16:creationId xmlns:a16="http://schemas.microsoft.com/office/drawing/2014/main" id="{4BB63A94-D14D-4FDE-BAA2-36FF04542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34" name="TextBox 33">
            <a:extLst>
              <a:ext uri="{FF2B5EF4-FFF2-40B4-BE49-F238E27FC236}">
                <a16:creationId xmlns:a16="http://schemas.microsoft.com/office/drawing/2014/main" id="{2472ACD7-4C82-4EAC-84D1-AE322BBE3C4F}"/>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F15C38"/>
                </a:solidFill>
                <a:latin typeface="Lato Black" panose="020F0502020204030203" pitchFamily="34" charset="0"/>
                <a:ea typeface="Lato Black" panose="020F0502020204030203" pitchFamily="34" charset="0"/>
                <a:cs typeface="Lato Black" panose="020F0502020204030203" pitchFamily="34" charset="0"/>
              </a:rPr>
              <a:t>BODY IMAGE</a:t>
            </a:r>
          </a:p>
        </p:txBody>
      </p:sp>
      <p:pic>
        <p:nvPicPr>
          <p:cNvPr id="35" name="Picture 34">
            <a:extLst>
              <a:ext uri="{FF2B5EF4-FFF2-40B4-BE49-F238E27FC236}">
                <a16:creationId xmlns:a16="http://schemas.microsoft.com/office/drawing/2014/main" id="{880F1151-91A0-4BF9-B383-E3BD67BB3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
        <p:nvSpPr>
          <p:cNvPr id="36" name="TextBox 35">
            <a:extLst>
              <a:ext uri="{FF2B5EF4-FFF2-40B4-BE49-F238E27FC236}">
                <a16:creationId xmlns:a16="http://schemas.microsoft.com/office/drawing/2014/main" id="{FF650DAC-B851-4A9E-87CD-A064236B13E4}"/>
              </a:ext>
            </a:extLst>
          </p:cNvPr>
          <p:cNvSpPr txBox="1"/>
          <p:nvPr/>
        </p:nvSpPr>
        <p:spPr>
          <a:xfrm>
            <a:off x="6169446" y="6841475"/>
            <a:ext cx="3966072" cy="400110"/>
          </a:xfrm>
          <a:prstGeom prst="rect">
            <a:avLst/>
          </a:prstGeom>
          <a:noFill/>
        </p:spPr>
        <p:txBody>
          <a:bodyPr wrap="square" rtlCol="0">
            <a:spAutoFit/>
          </a:bodyPr>
          <a:lstStyle/>
          <a:p>
            <a:pPr algn="r"/>
            <a:r>
              <a:rPr lang="en-GB" sz="2000">
                <a:latin typeface="Lato Heavy" panose="020F0502020204030203" pitchFamily="34" charset="0"/>
                <a:ea typeface="Lato Heavy" panose="020F0502020204030203" pitchFamily="34" charset="0"/>
                <a:cs typeface="Lato Heavy" panose="020F0502020204030203" pitchFamily="34" charset="0"/>
              </a:rPr>
              <a:t>EXTREMELY CONFIDENT</a:t>
            </a:r>
          </a:p>
        </p:txBody>
      </p:sp>
      <p:sp>
        <p:nvSpPr>
          <p:cNvPr id="41" name="TextBox 40">
            <a:extLst>
              <a:ext uri="{FF2B5EF4-FFF2-40B4-BE49-F238E27FC236}">
                <a16:creationId xmlns:a16="http://schemas.microsoft.com/office/drawing/2014/main" id="{F6EDAFEB-675C-439A-AA33-9C9EB69768C4}"/>
              </a:ext>
            </a:extLst>
          </p:cNvPr>
          <p:cNvSpPr txBox="1"/>
          <p:nvPr/>
        </p:nvSpPr>
        <p:spPr>
          <a:xfrm>
            <a:off x="714940" y="6841475"/>
            <a:ext cx="3966072" cy="400110"/>
          </a:xfrm>
          <a:prstGeom prst="rect">
            <a:avLst/>
          </a:prstGeom>
          <a:noFill/>
        </p:spPr>
        <p:txBody>
          <a:bodyPr wrap="square" rtlCol="0">
            <a:spAutoFit/>
          </a:bodyPr>
          <a:lstStyle/>
          <a:p>
            <a:r>
              <a:rPr lang="en-GB" sz="2000">
                <a:latin typeface="Lato Heavy" panose="020F0502020204030203" pitchFamily="34" charset="0"/>
                <a:ea typeface="Lato Heavy" panose="020F0502020204030203" pitchFamily="34" charset="0"/>
                <a:cs typeface="Lato Heavy" panose="020F0502020204030203" pitchFamily="34" charset="0"/>
              </a:rPr>
              <a:t>NOT CONFIDENT</a:t>
            </a:r>
          </a:p>
        </p:txBody>
      </p:sp>
      <p:sp>
        <p:nvSpPr>
          <p:cNvPr id="42" name="Rectangle 41">
            <a:extLst>
              <a:ext uri="{FF2B5EF4-FFF2-40B4-BE49-F238E27FC236}">
                <a16:creationId xmlns:a16="http://schemas.microsoft.com/office/drawing/2014/main" id="{3FAC6C9B-7512-4AEE-9C78-3E613CBE4819}"/>
              </a:ext>
            </a:extLst>
          </p:cNvPr>
          <p:cNvSpPr/>
          <p:nvPr/>
        </p:nvSpPr>
        <p:spPr>
          <a:xfrm>
            <a:off x="1377538" y="6341422"/>
            <a:ext cx="8063345" cy="980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3" name="Oval 42">
            <a:extLst>
              <a:ext uri="{FF2B5EF4-FFF2-40B4-BE49-F238E27FC236}">
                <a16:creationId xmlns:a16="http://schemas.microsoft.com/office/drawing/2014/main" id="{13A483F0-0B2F-4A1D-8958-E5A9D5ADB365}"/>
              </a:ext>
            </a:extLst>
          </p:cNvPr>
          <p:cNvSpPr/>
          <p:nvPr/>
        </p:nvSpPr>
        <p:spPr>
          <a:xfrm>
            <a:off x="9325420" y="5994139"/>
            <a:ext cx="771896" cy="771896"/>
          </a:xfrm>
          <a:prstGeom prst="ellipse">
            <a:avLst/>
          </a:prstGeom>
          <a:solidFill>
            <a:srgbClr val="F15C38"/>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997B403F-1372-4B55-856F-B67D2A62A16E}"/>
              </a:ext>
            </a:extLst>
          </p:cNvPr>
          <p:cNvSpPr/>
          <p:nvPr/>
        </p:nvSpPr>
        <p:spPr>
          <a:xfrm>
            <a:off x="753141" y="6002010"/>
            <a:ext cx="771896" cy="771896"/>
          </a:xfrm>
          <a:prstGeom prst="ellipse">
            <a:avLst/>
          </a:prstGeom>
          <a:solidFill>
            <a:srgbClr val="F15C38"/>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D08D6545-5A6F-4449-9CC2-1278FFF5F473}"/>
              </a:ext>
            </a:extLst>
          </p:cNvPr>
          <p:cNvSpPr txBox="1"/>
          <p:nvPr/>
        </p:nvSpPr>
        <p:spPr>
          <a:xfrm>
            <a:off x="9287219"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10</a:t>
            </a:r>
          </a:p>
        </p:txBody>
      </p:sp>
      <p:sp>
        <p:nvSpPr>
          <p:cNvPr id="46" name="TextBox 45">
            <a:extLst>
              <a:ext uri="{FF2B5EF4-FFF2-40B4-BE49-F238E27FC236}">
                <a16:creationId xmlns:a16="http://schemas.microsoft.com/office/drawing/2014/main" id="{80484A4D-27EB-45C2-8E9F-E8551B98ABC4}"/>
              </a:ext>
            </a:extLst>
          </p:cNvPr>
          <p:cNvSpPr txBox="1"/>
          <p:nvPr/>
        </p:nvSpPr>
        <p:spPr>
          <a:xfrm>
            <a:off x="714940"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0</a:t>
            </a:r>
          </a:p>
        </p:txBody>
      </p:sp>
      <p:sp>
        <p:nvSpPr>
          <p:cNvPr id="47" name="Rectangle: Rounded Corners 46">
            <a:extLst>
              <a:ext uri="{FF2B5EF4-FFF2-40B4-BE49-F238E27FC236}">
                <a16:creationId xmlns:a16="http://schemas.microsoft.com/office/drawing/2014/main" id="{5953CF40-203E-4E3D-9B7B-C4C2CAF70E13}"/>
              </a:ext>
            </a:extLst>
          </p:cNvPr>
          <p:cNvSpPr/>
          <p:nvPr/>
        </p:nvSpPr>
        <p:spPr>
          <a:xfrm>
            <a:off x="2023666" y="6194810"/>
            <a:ext cx="97162"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Rectangle: Rounded Corners 47">
            <a:extLst>
              <a:ext uri="{FF2B5EF4-FFF2-40B4-BE49-F238E27FC236}">
                <a16:creationId xmlns:a16="http://schemas.microsoft.com/office/drawing/2014/main" id="{9992FD80-972B-46D3-91E3-7629D5A2A526}"/>
              </a:ext>
            </a:extLst>
          </p:cNvPr>
          <p:cNvSpPr/>
          <p:nvPr/>
        </p:nvSpPr>
        <p:spPr>
          <a:xfrm>
            <a:off x="8672945"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075F1182-409E-4D30-931C-3A7272964CB5}"/>
              </a:ext>
            </a:extLst>
          </p:cNvPr>
          <p:cNvSpPr/>
          <p:nvPr/>
        </p:nvSpPr>
        <p:spPr>
          <a:xfrm>
            <a:off x="284632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8311F206-A3E6-4C0B-B42D-1917B7C54BB9}"/>
              </a:ext>
            </a:extLst>
          </p:cNvPr>
          <p:cNvSpPr/>
          <p:nvPr/>
        </p:nvSpPr>
        <p:spPr>
          <a:xfrm>
            <a:off x="784056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843C40A1-DCED-44ED-8CF6-CB55732B1375}"/>
              </a:ext>
            </a:extLst>
          </p:cNvPr>
          <p:cNvSpPr/>
          <p:nvPr/>
        </p:nvSpPr>
        <p:spPr>
          <a:xfrm>
            <a:off x="700819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DA952318-2419-44AD-8683-48F9468170B8}"/>
              </a:ext>
            </a:extLst>
          </p:cNvPr>
          <p:cNvSpPr/>
          <p:nvPr/>
        </p:nvSpPr>
        <p:spPr>
          <a:xfrm>
            <a:off x="367869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5D42196A-4B1C-437C-A825-6D29D647E26F}"/>
              </a:ext>
            </a:extLst>
          </p:cNvPr>
          <p:cNvSpPr/>
          <p:nvPr/>
        </p:nvSpPr>
        <p:spPr>
          <a:xfrm>
            <a:off x="4511072"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BF506638-333D-49EE-8053-56DCE92D1C87}"/>
              </a:ext>
            </a:extLst>
          </p:cNvPr>
          <p:cNvSpPr/>
          <p:nvPr/>
        </p:nvSpPr>
        <p:spPr>
          <a:xfrm>
            <a:off x="6175820"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704E1CED-D152-47E3-A928-4C4A943BD40E}"/>
              </a:ext>
            </a:extLst>
          </p:cNvPr>
          <p:cNvSpPr/>
          <p:nvPr/>
        </p:nvSpPr>
        <p:spPr>
          <a:xfrm>
            <a:off x="5343446"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712687963"/>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48A1FA"/>
      </a:accent6>
      <a:hlink>
        <a:srgbClr val="0070C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D68EB4F4C724DBDD98B989C62A3FE" ma:contentTypeVersion="14" ma:contentTypeDescription="Create a new document." ma:contentTypeScope="" ma:versionID="f9380af5a49bf71607e515b7b5f0327e">
  <xsd:schema xmlns:xsd="http://www.w3.org/2001/XMLSchema" xmlns:xs="http://www.w3.org/2001/XMLSchema" xmlns:p="http://schemas.microsoft.com/office/2006/metadata/properties" xmlns:ns2="b442af94-27ec-4c12-9041-09447141ac56" xmlns:ns3="9b8f0eab-74d5-4d8d-87b8-270f2228a97d" targetNamespace="http://schemas.microsoft.com/office/2006/metadata/properties" ma:root="true" ma:fieldsID="a96778589ab4c4606631664b36ba4c9a" ns2:_="" ns3:_="">
    <xsd:import namespace="b442af94-27ec-4c12-9041-09447141ac56"/>
    <xsd:import namespace="9b8f0eab-74d5-4d8d-87b8-270f2228a9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2af94-27ec-4c12-9041-09447141a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e8194ac-132f-443e-9640-f1f2e8c85d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f0eab-74d5-4d8d-87b8-270f2228a9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8b3e3e-7341-4ab7-9c45-2b52028c349c}" ma:internalName="TaxCatchAll" ma:showField="CatchAllData" ma:web="9b8f0eab-74d5-4d8d-87b8-270f2228a9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42af94-27ec-4c12-9041-09447141ac56">
      <Terms xmlns="http://schemas.microsoft.com/office/infopath/2007/PartnerControls"/>
    </lcf76f155ced4ddcb4097134ff3c332f>
    <TaxCatchAll xmlns="9b8f0eab-74d5-4d8d-87b8-270f2228a97d" xsi:nil="true"/>
  </documentManagement>
</p:properties>
</file>

<file path=customXml/itemProps1.xml><?xml version="1.0" encoding="utf-8"?>
<ds:datastoreItem xmlns:ds="http://schemas.openxmlformats.org/officeDocument/2006/customXml" ds:itemID="{18ADBF6B-6130-486E-8E51-8D33F6013A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2af94-27ec-4c12-9041-09447141ac56"/>
    <ds:schemaRef ds:uri="9b8f0eab-74d5-4d8d-87b8-270f2228a9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5B10B4-0F80-404F-93F2-093C3102F8F0}">
  <ds:schemaRefs>
    <ds:schemaRef ds:uri="http://schemas.microsoft.com/sharepoint/v3/contenttype/forms"/>
  </ds:schemaRefs>
</ds:datastoreItem>
</file>

<file path=customXml/itemProps3.xml><?xml version="1.0" encoding="utf-8"?>
<ds:datastoreItem xmlns:ds="http://schemas.openxmlformats.org/officeDocument/2006/customXml" ds:itemID="{6539F9B0-E34C-4157-8FB6-7B3D68CA14D7}">
  <ds:schemaRefs>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b442af94-27ec-4c12-9041-09447141ac56"/>
    <ds:schemaRef ds:uri="9b8f0eab-74d5-4d8d-87b8-270f2228a97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3038</TotalTime>
  <Words>1487</Words>
  <Application>Microsoft Office PowerPoint</Application>
  <PresentationFormat>Custom</PresentationFormat>
  <Paragraphs>127</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Calibri Light</vt:lpstr>
      <vt:lpstr>Lato Medium</vt:lpstr>
      <vt:lpstr>Courier New</vt:lpstr>
      <vt:lpstr>Lato Black</vt:lpstr>
      <vt:lpstr>Arial</vt:lpstr>
      <vt:lpstr>Calibri</vt:lpstr>
      <vt:lpstr>Lato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Katie Holland</cp:lastModifiedBy>
  <cp:revision>162</cp:revision>
  <dcterms:created xsi:type="dcterms:W3CDTF">2017-07-24T22:10:30Z</dcterms:created>
  <dcterms:modified xsi:type="dcterms:W3CDTF">2023-09-20T09:14:16Z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0x010100761D68EB4F4C724DBDD98B989C62A3FE</vt:lpwstr>
  </property>
  <property fmtid="{D5CDD505-2E9C-101B-9397-08002B2CF9AE}" pid="3" name="MediaServiceImageTags">
    <vt:lpwstr/>
  </property>
</Properties>
</file>