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69" r:id="rId5"/>
    <p:sldId id="268" r:id="rId6"/>
    <p:sldId id="270" r:id="rId7"/>
    <p:sldId id="271" r:id="rId8"/>
    <p:sldId id="272" r:id="rId9"/>
    <p:sldId id="273" r:id="rId10"/>
    <p:sldId id="274" r:id="rId11"/>
    <p:sldId id="275" r:id="rId12"/>
    <p:sldId id="276" r:id="rId13"/>
    <p:sldId id="277" r:id="rId14"/>
    <p:sldId id="278"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Twinkl"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86"/>
    <a:srgbClr val="699329"/>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3" d="100"/>
          <a:sy n="63" d="100"/>
        </p:scale>
        <p:origin x="1364"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ks2-pshe/health-and-wellbeing-pshce-subjects-key-stage-2/ks2-health-and-safety"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ks2-pshe/health-and-wellbeing-pshce-subjects-key-stage-2/ks2-health-and-safety"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437" y="5038460"/>
            <a:ext cx="7677339" cy="1138773"/>
          </a:xfrm>
          <a:prstGeom prst="rect">
            <a:avLst/>
          </a:prstGeom>
          <a:noFill/>
        </p:spPr>
        <p:txBody>
          <a:bodyPr wrap="square" rtlCol="0">
            <a:spAutoFit/>
          </a:bodyPr>
          <a:lstStyle/>
          <a:p>
            <a:pPr algn="just"/>
            <a:r>
              <a:rPr lang="en-GB" sz="850" dirty="0">
                <a:latin typeface="Roboto" panose="02000000000000000000" pitchFamily="2" charset="0"/>
                <a:ea typeface="Roboto" panose="02000000000000000000" pitchFamily="2" charset="0"/>
              </a:rPr>
              <a:t>We hope you find the information on our website and resources useful. This resource contains links to external websites. Please be aware that the inclusion of any link in this resource should not be taken as an endorsement of any kind by </a:t>
            </a:r>
            <a:r>
              <a:rPr lang="en-GB" sz="850" dirty="0" err="1">
                <a:latin typeface="Roboto" panose="02000000000000000000" pitchFamily="2" charset="0"/>
                <a:ea typeface="Roboto" panose="02000000000000000000" pitchFamily="2" charset="0"/>
              </a:rPr>
              <a:t>Twinkl</a:t>
            </a:r>
            <a:r>
              <a:rPr lang="en-GB" sz="85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850" dirty="0" err="1">
                <a:latin typeface="Roboto" panose="02000000000000000000" pitchFamily="2" charset="0"/>
                <a:ea typeface="Roboto" panose="02000000000000000000" pitchFamily="2" charset="0"/>
              </a:rPr>
              <a:t>TwinklCares</a:t>
            </a:r>
            <a:r>
              <a:rPr lang="en-GB" sz="85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a:p>
            <a:pPr algn="just"/>
            <a:endParaRPr lang="en-GB" sz="850" dirty="0">
              <a:solidFill>
                <a:srgbClr val="FF0000"/>
              </a:solidFill>
              <a:latin typeface="Roboto" panose="02000000000000000000" pitchFamily="2" charset="0"/>
              <a:ea typeface="Roboto" panose="02000000000000000000" pitchFamily="2" charset="0"/>
            </a:endParaRPr>
          </a:p>
          <a:p>
            <a:pPr algn="just"/>
            <a:r>
              <a:rPr lang="en-GB" sz="850" dirty="0">
                <a:latin typeface="Roboto" panose="02000000000000000000" pitchFamily="2" charset="0"/>
                <a:ea typeface="Roboto" panose="02000000000000000000" pitchFamily="2" charset="0"/>
              </a:rPr>
              <a:t>This resource also contains potentially sensitive and/or upsetting topics that may emotionally impact on students you use it with due to their experiences in their past. It is your responsibility to consider whether it is appropriate to use this resource with your students. If you do use this resource, it is your responsibility to ensure that appropriate support is available for anyone affected.</a:t>
            </a:r>
            <a:endParaRPr lang="en-GB" sz="850" dirty="0">
              <a:solidFill>
                <a:srgbClr val="FF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9577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just"/>
            <a:r>
              <a:rPr lang="en-GB" sz="3600" dirty="0">
                <a:latin typeface="+mn-lt"/>
              </a:rPr>
              <a:t>Train Travel</a:t>
            </a:r>
          </a:p>
        </p:txBody>
      </p:sp>
      <p:sp>
        <p:nvSpPr>
          <p:cNvPr id="5" name="Rectangle 4"/>
          <p:cNvSpPr/>
          <p:nvPr/>
        </p:nvSpPr>
        <p:spPr>
          <a:xfrm>
            <a:off x="620256" y="1473201"/>
            <a:ext cx="4506916" cy="4431983"/>
          </a:xfrm>
          <a:prstGeom prst="rect">
            <a:avLst/>
          </a:prstGeom>
        </p:spPr>
        <p:txBody>
          <a:bodyPr wrap="square" lIns="0" tIns="0" rIns="0" bIns="0">
            <a:spAutoFit/>
          </a:bodyPr>
          <a:lstStyle/>
          <a:p>
            <a:pPr algn="just"/>
            <a:r>
              <a:rPr lang="en-GB" dirty="0">
                <a:latin typeface="Twinkl" pitchFamily="2" charset="0"/>
              </a:rPr>
              <a:t>When waiting for a train, stand behind the yellow lines on the station platform. Trains can travel very fast and not all trains stop at every station. The wind current caused by passing trains can be very strong. </a:t>
            </a:r>
          </a:p>
          <a:p>
            <a:pPr algn="just"/>
            <a:endParaRPr lang="en-GB" dirty="0">
              <a:latin typeface="Twinkl" pitchFamily="2" charset="0"/>
            </a:endParaRPr>
          </a:p>
          <a:p>
            <a:pPr algn="just"/>
            <a:r>
              <a:rPr lang="en-GB" dirty="0">
                <a:latin typeface="Twinkl" pitchFamily="2" charset="0"/>
              </a:rPr>
              <a:t>If you drop something onto the track, </a:t>
            </a:r>
            <a:r>
              <a:rPr lang="en-GB" b="1" dirty="0">
                <a:latin typeface="Twinkl" pitchFamily="2" charset="0"/>
              </a:rPr>
              <a:t>do not </a:t>
            </a:r>
            <a:r>
              <a:rPr lang="en-GB" dirty="0">
                <a:latin typeface="Twinkl" pitchFamily="2" charset="0"/>
              </a:rPr>
              <a:t>attempt to go onto the track to get it; let a member of railway staff know.</a:t>
            </a:r>
          </a:p>
          <a:p>
            <a:pPr algn="just"/>
            <a:endParaRPr lang="en-GB" dirty="0">
              <a:latin typeface="Twinkl" pitchFamily="2" charset="0"/>
            </a:endParaRPr>
          </a:p>
          <a:p>
            <a:pPr algn="just"/>
            <a:r>
              <a:rPr lang="en-GB" dirty="0">
                <a:latin typeface="Twinkl" pitchFamily="2" charset="0"/>
              </a:rPr>
              <a:t>There is sometimes a large gap between the train and the platform. Take extra care when getting on and off the train.</a:t>
            </a:r>
          </a:p>
          <a:p>
            <a:pPr algn="just"/>
            <a:endParaRPr lang="en-GB" dirty="0">
              <a:latin typeface="Twinkl" pitchFamily="2" charset="0"/>
            </a:endParaRPr>
          </a:p>
          <a:p>
            <a:pPr algn="just"/>
            <a:r>
              <a:rPr lang="en-GB" b="1" dirty="0">
                <a:latin typeface="Twinkl" pitchFamily="2" charset="0"/>
              </a:rPr>
              <a:t>Never</a:t>
            </a:r>
            <a:r>
              <a:rPr lang="en-GB" dirty="0">
                <a:latin typeface="Twinkl" pitchFamily="2" charset="0"/>
              </a:rPr>
              <a:t> try to stop a train door from closing by putting your hand between the doors.</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55546" y="1473201"/>
            <a:ext cx="3091769" cy="4431983"/>
          </a:xfrm>
          <a:prstGeom prst="rect">
            <a:avLst/>
          </a:prstGeom>
          <a:ln w="28575">
            <a:solidFill>
              <a:schemeClr val="tx1"/>
            </a:solidFill>
          </a:ln>
        </p:spPr>
      </p:pic>
      <p:sp>
        <p:nvSpPr>
          <p:cNvPr id="20" name="TextBox 21"/>
          <p:cNvSpPr txBox="1">
            <a:spLocks noChangeArrowheads="1"/>
          </p:cNvSpPr>
          <p:nvPr/>
        </p:nvSpPr>
        <p:spPr bwMode="auto">
          <a:xfrm>
            <a:off x="2376306" y="6198574"/>
            <a:ext cx="4420147" cy="11136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850" dirty="0">
                <a:latin typeface="Roboto" panose="02000000000000000000" pitchFamily="2" charset="0"/>
                <a:ea typeface="Roboto" panose="02000000000000000000" pitchFamily="2" charset="0"/>
                <a:cs typeface="Arial" panose="020B0604020202020204" pitchFamily="34" charset="0"/>
              </a:rPr>
              <a:t>“</a:t>
            </a:r>
            <a:r>
              <a:rPr lang="en-GB" altLang="en-US" sz="850" b="1" dirty="0">
                <a:latin typeface="Roboto" panose="02000000000000000000" pitchFamily="2" charset="0"/>
                <a:ea typeface="Roboto" panose="02000000000000000000" pitchFamily="2" charset="0"/>
                <a:cs typeface="Arial" panose="020B0604020202020204" pitchFamily="34" charset="0"/>
              </a:rPr>
              <a:t>Oxford Station (Platform 3)</a:t>
            </a:r>
            <a:r>
              <a:rPr lang="en-GB" altLang="en-US" sz="850" dirty="0">
                <a:latin typeface="Roboto" panose="02000000000000000000" pitchFamily="2" charset="0"/>
                <a:ea typeface="Roboto" panose="02000000000000000000" pitchFamily="2" charset="0"/>
                <a:cs typeface="Arial" panose="020B0604020202020204" pitchFamily="34" charset="0"/>
              </a:rPr>
              <a:t>” by [</a:t>
            </a:r>
            <a:r>
              <a:rPr lang="en-GB" altLang="en-US" sz="850" b="1" dirty="0">
                <a:latin typeface="Roboto" panose="02000000000000000000" pitchFamily="2" charset="0"/>
                <a:ea typeface="Roboto" panose="02000000000000000000" pitchFamily="2" charset="0"/>
                <a:cs typeface="Arial" panose="020B0604020202020204" pitchFamily="34" charset="0"/>
              </a:rPr>
              <a:t>Martin Addison</a:t>
            </a:r>
            <a:r>
              <a:rPr lang="en-GB" altLang="en-US" sz="850" dirty="0">
                <a:latin typeface="Roboto" panose="02000000000000000000" pitchFamily="2" charset="0"/>
                <a:ea typeface="Roboto" panose="02000000000000000000" pitchFamily="2" charset="0"/>
                <a:cs typeface="Arial" panose="020B0604020202020204" pitchFamily="34" charset="0"/>
              </a:rPr>
              <a:t>] is licensed under </a:t>
            </a:r>
            <a:r>
              <a:rPr lang="en-GB" altLang="en-US" sz="850" b="1" dirty="0">
                <a:latin typeface="Roboto" panose="02000000000000000000" pitchFamily="2" charset="0"/>
                <a:ea typeface="Roboto" panose="02000000000000000000" pitchFamily="2" charset="0"/>
                <a:cs typeface="Arial" panose="020B0604020202020204" pitchFamily="34" charset="0"/>
                <a:hlinkClick r:id="rId3"/>
              </a:rPr>
              <a:t>CC BY-SA 2.0</a:t>
            </a:r>
            <a:endParaRPr lang="en-GB" altLang="en-US" sz="850" b="1" dirty="0">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96414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just"/>
            <a:r>
              <a:rPr lang="en-GB" sz="3600" dirty="0">
                <a:latin typeface="+mn-lt"/>
              </a:rPr>
              <a:t>Stay Safe</a:t>
            </a:r>
          </a:p>
        </p:txBody>
      </p:sp>
      <p:sp>
        <p:nvSpPr>
          <p:cNvPr id="5" name="Rectangle 4"/>
          <p:cNvSpPr/>
          <p:nvPr/>
        </p:nvSpPr>
        <p:spPr>
          <a:xfrm>
            <a:off x="744078" y="1613514"/>
            <a:ext cx="7933195" cy="3503523"/>
          </a:xfrm>
          <a:prstGeom prst="rect">
            <a:avLst/>
          </a:prstGeom>
        </p:spPr>
        <p:txBody>
          <a:bodyPr wrap="square" lIns="0" tIns="0" rIns="0" bIns="0">
            <a:spAutoFit/>
          </a:bodyPr>
          <a:lstStyle/>
          <a:p>
            <a:pPr>
              <a:spcBef>
                <a:spcPts val="200"/>
              </a:spcBef>
            </a:pPr>
            <a:r>
              <a:rPr lang="en-GB" b="1" dirty="0">
                <a:latin typeface="Twinkl" pitchFamily="2" charset="0"/>
              </a:rPr>
              <a:t>Follow these rules to stay safe around the railway:</a:t>
            </a:r>
            <a:br>
              <a:rPr lang="en-GB" dirty="0">
                <a:latin typeface="Twinkl" pitchFamily="2" charset="0"/>
              </a:rPr>
            </a:br>
            <a:endParaRPr lang="en-GB" dirty="0">
              <a:latin typeface="Twinkl" pitchFamily="2" charset="0"/>
            </a:endParaRPr>
          </a:p>
          <a:p>
            <a:pPr marL="342900" indent="-342900">
              <a:spcBef>
                <a:spcPts val="200"/>
              </a:spcBef>
              <a:buFont typeface="Arial" panose="020B0604020202020204" pitchFamily="34" charset="0"/>
              <a:buChar char="•"/>
            </a:pPr>
            <a:r>
              <a:rPr lang="en-GB" dirty="0">
                <a:latin typeface="Twinkl" pitchFamily="2" charset="0"/>
              </a:rPr>
              <a:t>Never step onto the tracks. If you drop something, </a:t>
            </a:r>
            <a:r>
              <a:rPr lang="en-GB">
                <a:latin typeface="Twinkl" pitchFamily="2" charset="0"/>
              </a:rPr>
              <a:t>leave it.</a:t>
            </a:r>
            <a:endParaRPr lang="en-GB" dirty="0">
              <a:latin typeface="Twinkl" pitchFamily="2" charset="0"/>
            </a:endParaRPr>
          </a:p>
          <a:p>
            <a:pPr marL="342900" indent="-342900">
              <a:spcBef>
                <a:spcPts val="200"/>
              </a:spcBef>
              <a:buFont typeface="Arial" panose="020B0604020202020204" pitchFamily="34" charset="0"/>
              <a:buChar char="•"/>
            </a:pPr>
            <a:r>
              <a:rPr lang="en-GB" dirty="0">
                <a:latin typeface="Twinkl" pitchFamily="2" charset="0"/>
              </a:rPr>
              <a:t>Never touch overhead power cables.</a:t>
            </a:r>
          </a:p>
          <a:p>
            <a:pPr marL="342900" indent="-342900">
              <a:spcBef>
                <a:spcPts val="200"/>
              </a:spcBef>
              <a:buFont typeface="Arial" panose="020B0604020202020204" pitchFamily="34" charset="0"/>
              <a:buChar char="•"/>
            </a:pPr>
            <a:r>
              <a:rPr lang="en-GB" dirty="0">
                <a:latin typeface="Twinkl" pitchFamily="2" charset="0"/>
              </a:rPr>
              <a:t>Never dangle or fly anything from a bridge.</a:t>
            </a:r>
          </a:p>
          <a:p>
            <a:pPr marL="342900" indent="-342900">
              <a:spcBef>
                <a:spcPts val="200"/>
              </a:spcBef>
              <a:buFont typeface="Arial" panose="020B0604020202020204" pitchFamily="34" charset="0"/>
              <a:buChar char="•"/>
            </a:pPr>
            <a:r>
              <a:rPr lang="en-GB" dirty="0">
                <a:latin typeface="Twinkl" pitchFamily="2" charset="0"/>
              </a:rPr>
              <a:t>If you need to cross the track,</a:t>
            </a:r>
            <a:br>
              <a:rPr lang="en-GB" dirty="0">
                <a:latin typeface="Twinkl" pitchFamily="2" charset="0"/>
              </a:rPr>
            </a:br>
            <a:r>
              <a:rPr lang="en-GB" dirty="0">
                <a:latin typeface="Twinkl" pitchFamily="2" charset="0"/>
              </a:rPr>
              <a:t>use a level crossing.</a:t>
            </a:r>
          </a:p>
          <a:p>
            <a:pPr marL="342900" indent="-342900">
              <a:spcBef>
                <a:spcPts val="200"/>
              </a:spcBef>
              <a:buFont typeface="Arial" panose="020B0604020202020204" pitchFamily="34" charset="0"/>
              <a:buChar char="•"/>
            </a:pPr>
            <a:r>
              <a:rPr lang="en-GB" dirty="0">
                <a:latin typeface="Twinkl" pitchFamily="2" charset="0"/>
              </a:rPr>
              <a:t>Be aware of railway signs and warnings.</a:t>
            </a:r>
          </a:p>
          <a:p>
            <a:pPr marL="342900" indent="-342900">
              <a:spcBef>
                <a:spcPts val="200"/>
              </a:spcBef>
              <a:buFont typeface="Arial" panose="020B0604020202020204" pitchFamily="34" charset="0"/>
              <a:buChar char="•"/>
            </a:pPr>
            <a:r>
              <a:rPr lang="en-GB" dirty="0">
                <a:latin typeface="Twinkl" pitchFamily="2" charset="0"/>
              </a:rPr>
              <a:t>Always stand behind the yellow line when</a:t>
            </a:r>
            <a:br>
              <a:rPr lang="en-GB" dirty="0">
                <a:latin typeface="Twinkl" pitchFamily="2" charset="0"/>
              </a:rPr>
            </a:br>
            <a:r>
              <a:rPr lang="en-GB" dirty="0">
                <a:latin typeface="Twinkl" pitchFamily="2" charset="0"/>
              </a:rPr>
              <a:t>waiting for a train.</a:t>
            </a:r>
          </a:p>
          <a:p>
            <a:pPr marL="342900" indent="-342900">
              <a:spcBef>
                <a:spcPts val="200"/>
              </a:spcBef>
              <a:buFont typeface="Arial" panose="020B0604020202020204" pitchFamily="34" charset="0"/>
              <a:buChar char="•"/>
            </a:pPr>
            <a:r>
              <a:rPr lang="en-GB" dirty="0">
                <a:latin typeface="Twinkl" pitchFamily="2" charset="0"/>
              </a:rPr>
              <a:t>Mind the gap between the train</a:t>
            </a:r>
            <a:br>
              <a:rPr lang="en-GB" dirty="0">
                <a:latin typeface="Twinkl" pitchFamily="2" charset="0"/>
              </a:rPr>
            </a:br>
            <a:r>
              <a:rPr lang="en-GB" dirty="0">
                <a:latin typeface="Twinkl" pitchFamily="2" charset="0"/>
              </a:rPr>
              <a:t>and the platform.</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09493" y="2731002"/>
            <a:ext cx="2916116" cy="3688848"/>
          </a:xfrm>
          <a:prstGeom prst="rect">
            <a:avLst/>
          </a:prstGeom>
        </p:spPr>
      </p:pic>
    </p:spTree>
    <p:extLst>
      <p:ext uri="{BB962C8B-B14F-4D97-AF65-F5344CB8AC3E}">
        <p14:creationId xmlns:p14="http://schemas.microsoft.com/office/powerpoint/2010/main" val="233674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06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Railways</a:t>
            </a:r>
          </a:p>
        </p:txBody>
      </p:sp>
      <p:sp>
        <p:nvSpPr>
          <p:cNvPr id="5" name="Rectangle 4"/>
          <p:cNvSpPr/>
          <p:nvPr/>
        </p:nvSpPr>
        <p:spPr>
          <a:xfrm>
            <a:off x="750885" y="1458516"/>
            <a:ext cx="7632700" cy="553998"/>
          </a:xfrm>
          <a:prstGeom prst="rect">
            <a:avLst/>
          </a:prstGeom>
        </p:spPr>
        <p:txBody>
          <a:bodyPr wrap="square" lIns="0" tIns="0" rIns="0" bIns="0">
            <a:spAutoFit/>
          </a:bodyPr>
          <a:lstStyle/>
          <a:p>
            <a:r>
              <a:rPr lang="en-GB" dirty="0">
                <a:latin typeface="Twinkl" pitchFamily="2" charset="0"/>
              </a:rPr>
              <a:t>Lots of children find trains fascinating but there are many dangers and some of those dangers are invisible. </a:t>
            </a:r>
          </a:p>
        </p:txBody>
      </p:sp>
      <p:grpSp>
        <p:nvGrpSpPr>
          <p:cNvPr id="8" name="Group 7"/>
          <p:cNvGrpSpPr/>
          <p:nvPr/>
        </p:nvGrpSpPr>
        <p:grpSpPr>
          <a:xfrm>
            <a:off x="1072662" y="2136846"/>
            <a:ext cx="6741213" cy="4278971"/>
            <a:chOff x="916824" y="2136846"/>
            <a:chExt cx="6741213" cy="4278971"/>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6824" y="2321168"/>
              <a:ext cx="2165930" cy="4094649"/>
            </a:xfrm>
            <a:prstGeom prst="rect">
              <a:avLst/>
            </a:prstGeom>
          </p:spPr>
        </p:pic>
        <p:sp>
          <p:nvSpPr>
            <p:cNvPr id="4" name="Cloud Callout 3"/>
            <p:cNvSpPr/>
            <p:nvPr/>
          </p:nvSpPr>
          <p:spPr>
            <a:xfrm rot="1536505">
              <a:off x="3837245" y="2136846"/>
              <a:ext cx="3820792" cy="3000632"/>
            </a:xfrm>
            <a:prstGeom prst="cloudCallou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484077" y="2891164"/>
              <a:ext cx="3094892" cy="1477328"/>
            </a:xfrm>
            <a:prstGeom prst="rect">
              <a:avLst/>
            </a:prstGeom>
            <a:noFill/>
          </p:spPr>
          <p:txBody>
            <a:bodyPr wrap="square" rtlCol="0">
              <a:spAutoFit/>
            </a:bodyPr>
            <a:lstStyle/>
            <a:p>
              <a:r>
                <a:rPr lang="en-GB" b="1" dirty="0">
                  <a:solidFill>
                    <a:schemeClr val="bg1"/>
                  </a:solidFill>
                  <a:latin typeface="Twinkl" pitchFamily="2" charset="0"/>
                </a:rPr>
                <a:t>Can you think of any reasons why railways or trains could be dangerous?</a:t>
              </a:r>
            </a:p>
            <a:p>
              <a:r>
                <a:rPr lang="en-GB" b="1" dirty="0">
                  <a:solidFill>
                    <a:schemeClr val="bg1"/>
                  </a:solidFill>
                  <a:latin typeface="Twinkl" pitchFamily="2" charset="0"/>
                </a:rPr>
                <a:t>Talk to a partner about your ideas.</a:t>
              </a:r>
              <a:endParaRPr lang="en-GB" b="1" dirty="0">
                <a:solidFill>
                  <a:schemeClr val="bg1"/>
                </a:solidFill>
              </a:endParaRPr>
            </a:p>
          </p:txBody>
        </p:sp>
      </p:grpSp>
    </p:spTree>
    <p:extLst>
      <p:ext uri="{BB962C8B-B14F-4D97-AF65-F5344CB8AC3E}">
        <p14:creationId xmlns:p14="http://schemas.microsoft.com/office/powerpoint/2010/main" val="280274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Electric Railways</a:t>
            </a:r>
          </a:p>
        </p:txBody>
      </p:sp>
      <p:sp>
        <p:nvSpPr>
          <p:cNvPr id="5" name="Rectangle 4"/>
          <p:cNvSpPr/>
          <p:nvPr/>
        </p:nvSpPr>
        <p:spPr>
          <a:xfrm>
            <a:off x="750885" y="1604574"/>
            <a:ext cx="4084884" cy="3046988"/>
          </a:xfrm>
          <a:prstGeom prst="rect">
            <a:avLst/>
          </a:prstGeom>
        </p:spPr>
        <p:txBody>
          <a:bodyPr wrap="square" lIns="0" tIns="0" rIns="0" bIns="0">
            <a:spAutoFit/>
          </a:bodyPr>
          <a:lstStyle/>
          <a:p>
            <a:r>
              <a:rPr lang="en-GB" dirty="0">
                <a:latin typeface="Twinkl" pitchFamily="2" charset="0"/>
              </a:rPr>
              <a:t>More and more railways are becoming electrified. Electric railways allow a quieter and more reliable service and are better for the environment. </a:t>
            </a:r>
          </a:p>
          <a:p>
            <a:endParaRPr lang="en-GB" dirty="0">
              <a:latin typeface="Twinkl" pitchFamily="2" charset="0"/>
            </a:endParaRPr>
          </a:p>
          <a:p>
            <a:r>
              <a:rPr lang="en-GB" dirty="0">
                <a:latin typeface="Twinkl" pitchFamily="2" charset="0"/>
              </a:rPr>
              <a:t>However, increased electric lines above railways means potentially more danger. The trains are powered by electricity carried through overhead power lines or a conductor rail, sometimes called the third rail.</a:t>
            </a:r>
          </a:p>
        </p:txBody>
      </p:sp>
      <p:grpSp>
        <p:nvGrpSpPr>
          <p:cNvPr id="11" name="Group 10"/>
          <p:cNvGrpSpPr/>
          <p:nvPr/>
        </p:nvGrpSpPr>
        <p:grpSpPr>
          <a:xfrm>
            <a:off x="448408" y="5095102"/>
            <a:ext cx="8246449" cy="1015552"/>
            <a:chOff x="448408" y="5095102"/>
            <a:chExt cx="8246449" cy="1015552"/>
          </a:xfrm>
        </p:grpSpPr>
        <p:sp>
          <p:nvSpPr>
            <p:cNvPr id="3" name="Rectangle 2"/>
            <p:cNvSpPr/>
            <p:nvPr/>
          </p:nvSpPr>
          <p:spPr>
            <a:xfrm>
              <a:off x="448408" y="5407269"/>
              <a:ext cx="8246449" cy="703385"/>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Twinkl" pitchFamily="2" charset="0"/>
                </a:rPr>
                <a:t>The electric current that powers the railway is 100 times stronger than the current that powers your home.</a:t>
              </a:r>
            </a:p>
          </p:txBody>
        </p:sp>
        <p:sp>
          <p:nvSpPr>
            <p:cNvPr id="9" name="Rectangle 8"/>
            <p:cNvSpPr/>
            <p:nvPr/>
          </p:nvSpPr>
          <p:spPr>
            <a:xfrm>
              <a:off x="516426" y="5095102"/>
              <a:ext cx="7632700" cy="276999"/>
            </a:xfrm>
            <a:prstGeom prst="rect">
              <a:avLst/>
            </a:prstGeom>
          </p:spPr>
          <p:txBody>
            <a:bodyPr wrap="square" lIns="0" tIns="0" rIns="0" bIns="0">
              <a:spAutoFit/>
            </a:bodyPr>
            <a:lstStyle/>
            <a:p>
              <a:pPr algn="just"/>
              <a:r>
                <a:rPr lang="en-GB" b="1" dirty="0">
                  <a:solidFill>
                    <a:srgbClr val="009386"/>
                  </a:solidFill>
                  <a:latin typeface="Twinkl" pitchFamily="2" charset="0"/>
                </a:rPr>
                <a:t>Did You Know…?</a:t>
              </a:r>
            </a:p>
          </p:txBody>
        </p:sp>
      </p:grpSp>
      <p:sp>
        <p:nvSpPr>
          <p:cNvPr id="10" name="TextBox 21"/>
          <p:cNvSpPr txBox="1">
            <a:spLocks noChangeArrowheads="1"/>
          </p:cNvSpPr>
          <p:nvPr/>
        </p:nvSpPr>
        <p:spPr bwMode="auto">
          <a:xfrm>
            <a:off x="2376306" y="6198574"/>
            <a:ext cx="4420147" cy="11136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850" dirty="0">
                <a:latin typeface="Roboto" panose="02000000000000000000" pitchFamily="2" charset="0"/>
                <a:ea typeface="Roboto" panose="02000000000000000000" pitchFamily="2" charset="0"/>
                <a:cs typeface="Arial" panose="020B0604020202020204" pitchFamily="34" charset="0"/>
              </a:rPr>
              <a:t>“</a:t>
            </a:r>
            <a:r>
              <a:rPr lang="en-GB" altLang="en-US" sz="850" b="1" dirty="0">
                <a:latin typeface="Roboto" panose="02000000000000000000" pitchFamily="2" charset="0"/>
                <a:ea typeface="Roboto" panose="02000000000000000000" pitchFamily="2" charset="0"/>
                <a:cs typeface="Arial" panose="020B0604020202020204" pitchFamily="34" charset="0"/>
              </a:rPr>
              <a:t>Electric train in Hadfield station</a:t>
            </a:r>
            <a:r>
              <a:rPr lang="en-GB" altLang="en-US" sz="850" dirty="0">
                <a:latin typeface="Roboto" panose="02000000000000000000" pitchFamily="2" charset="0"/>
                <a:ea typeface="Roboto" panose="02000000000000000000" pitchFamily="2" charset="0"/>
                <a:cs typeface="Arial" panose="020B0604020202020204" pitchFamily="34" charset="0"/>
              </a:rPr>
              <a:t>” by [</a:t>
            </a:r>
            <a:r>
              <a:rPr lang="en-GB" altLang="en-US" sz="850" b="1" dirty="0">
                <a:latin typeface="Roboto" panose="02000000000000000000" pitchFamily="2" charset="0"/>
                <a:ea typeface="Roboto" panose="02000000000000000000" pitchFamily="2" charset="0"/>
                <a:cs typeface="Arial" panose="020B0604020202020204" pitchFamily="34" charset="0"/>
              </a:rPr>
              <a:t>Raymond </a:t>
            </a:r>
            <a:r>
              <a:rPr lang="en-GB" altLang="en-US" sz="850" b="1" dirty="0" err="1">
                <a:latin typeface="Roboto" panose="02000000000000000000" pitchFamily="2" charset="0"/>
                <a:ea typeface="Roboto" panose="02000000000000000000" pitchFamily="2" charset="0"/>
                <a:cs typeface="Arial" panose="020B0604020202020204" pitchFamily="34" charset="0"/>
              </a:rPr>
              <a:t>Knapman</a:t>
            </a:r>
            <a:r>
              <a:rPr lang="en-GB" altLang="en-US" sz="850" dirty="0">
                <a:latin typeface="Roboto" panose="02000000000000000000" pitchFamily="2" charset="0"/>
                <a:ea typeface="Roboto" panose="02000000000000000000" pitchFamily="2" charset="0"/>
                <a:cs typeface="Arial" panose="020B0604020202020204" pitchFamily="34" charset="0"/>
              </a:rPr>
              <a:t>] is licensed under </a:t>
            </a:r>
            <a:r>
              <a:rPr lang="en-GB" altLang="en-US" sz="850" b="1" dirty="0">
                <a:latin typeface="Roboto" panose="02000000000000000000" pitchFamily="2" charset="0"/>
                <a:ea typeface="Roboto" panose="02000000000000000000" pitchFamily="2" charset="0"/>
                <a:cs typeface="Arial" panose="020B0604020202020204" pitchFamily="34" charset="0"/>
                <a:hlinkClick r:id="rId2"/>
              </a:rPr>
              <a:t>CC BY-SA 2.0</a:t>
            </a:r>
            <a:endParaRPr lang="en-GB" altLang="en-US" sz="850" b="1" dirty="0">
              <a:latin typeface="Roboto" panose="02000000000000000000" pitchFamily="2" charset="0"/>
              <a:ea typeface="Roboto" panose="02000000000000000000" pitchFamily="2" charset="0"/>
              <a:cs typeface="Arial" panose="020B0604020202020204" pitchFamily="34"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83065" y="1708336"/>
            <a:ext cx="3191608" cy="3228526"/>
          </a:xfrm>
          <a:prstGeom prst="rect">
            <a:avLst/>
          </a:prstGeom>
          <a:ln w="28575">
            <a:solidFill>
              <a:schemeClr val="tx1"/>
            </a:solidFill>
          </a:ln>
        </p:spPr>
      </p:pic>
    </p:spTree>
    <p:extLst>
      <p:ext uri="{BB962C8B-B14F-4D97-AF65-F5344CB8AC3E}">
        <p14:creationId xmlns:p14="http://schemas.microsoft.com/office/powerpoint/2010/main" val="141668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Danger</a:t>
            </a:r>
          </a:p>
        </p:txBody>
      </p:sp>
      <p:sp>
        <p:nvSpPr>
          <p:cNvPr id="5" name="Rectangle 4"/>
          <p:cNvSpPr/>
          <p:nvPr/>
        </p:nvSpPr>
        <p:spPr>
          <a:xfrm>
            <a:off x="750884" y="1508369"/>
            <a:ext cx="5356001" cy="3323987"/>
          </a:xfrm>
          <a:prstGeom prst="rect">
            <a:avLst/>
          </a:prstGeom>
        </p:spPr>
        <p:txBody>
          <a:bodyPr wrap="square" lIns="0" tIns="0" rIns="0" bIns="0">
            <a:spAutoFit/>
          </a:bodyPr>
          <a:lstStyle/>
          <a:p>
            <a:pPr algn="just"/>
            <a:r>
              <a:rPr lang="en-GB" dirty="0">
                <a:latin typeface="Twinkl" pitchFamily="2" charset="0"/>
              </a:rPr>
              <a:t>Overhead power lines and conductor rails (through which the electric current passes) are never switched off. That means it is </a:t>
            </a:r>
            <a:r>
              <a:rPr lang="en-GB" b="1" dirty="0">
                <a:latin typeface="Twinkl" pitchFamily="2" charset="0"/>
              </a:rPr>
              <a:t>never</a:t>
            </a:r>
            <a:r>
              <a:rPr lang="en-GB" dirty="0">
                <a:latin typeface="Twinkl" pitchFamily="2" charset="0"/>
              </a:rPr>
              <a:t> safe to touch them.</a:t>
            </a:r>
          </a:p>
          <a:p>
            <a:pPr algn="just"/>
            <a:endParaRPr lang="en-GB" dirty="0">
              <a:latin typeface="Twinkl" pitchFamily="2" charset="0"/>
            </a:endParaRPr>
          </a:p>
          <a:p>
            <a:pPr algn="just"/>
            <a:r>
              <a:rPr lang="en-GB" dirty="0">
                <a:latin typeface="Twinkl" pitchFamily="2" charset="0"/>
              </a:rPr>
              <a:t>You can also be electrocuted even if you don’t touch the lines; if you fly or dangle things from bridges near the power lines, you can be electrocuted too.</a:t>
            </a:r>
          </a:p>
          <a:p>
            <a:pPr algn="just"/>
            <a:endParaRPr lang="en-GB" dirty="0">
              <a:latin typeface="Twinkl" pitchFamily="2" charset="0"/>
            </a:endParaRPr>
          </a:p>
          <a:p>
            <a:pPr algn="just"/>
            <a:r>
              <a:rPr lang="en-GB" dirty="0">
                <a:latin typeface="Twinkl" pitchFamily="2" charset="0"/>
              </a:rPr>
              <a:t>Electric cables run under the ground and beside the track of railway lines too.</a:t>
            </a:r>
          </a:p>
          <a:p>
            <a:pPr algn="just"/>
            <a:endParaRPr lang="en-GB" dirty="0">
              <a:latin typeface="Twinkl" pitchFamily="2" charset="0"/>
            </a:endParaRPr>
          </a:p>
          <a:p>
            <a:pPr algn="just"/>
            <a:r>
              <a:rPr lang="en-GB" dirty="0">
                <a:latin typeface="Twinkl" pitchFamily="2" charset="0"/>
              </a:rPr>
              <a:t>Look out for the electricity danger warning sign. </a:t>
            </a:r>
          </a:p>
        </p:txBody>
      </p:sp>
      <p:grpSp>
        <p:nvGrpSpPr>
          <p:cNvPr id="11" name="Group 10"/>
          <p:cNvGrpSpPr/>
          <p:nvPr/>
        </p:nvGrpSpPr>
        <p:grpSpPr>
          <a:xfrm>
            <a:off x="448408" y="5095102"/>
            <a:ext cx="8246449" cy="1015552"/>
            <a:chOff x="448408" y="5095102"/>
            <a:chExt cx="8246449" cy="1015552"/>
          </a:xfrm>
        </p:grpSpPr>
        <p:sp>
          <p:nvSpPr>
            <p:cNvPr id="3" name="Rectangle 2"/>
            <p:cNvSpPr/>
            <p:nvPr/>
          </p:nvSpPr>
          <p:spPr>
            <a:xfrm>
              <a:off x="448408" y="5407269"/>
              <a:ext cx="8246449" cy="703385"/>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pc="-20" dirty="0"/>
                <a:t>Electricity moves at the speed of light and can arc or jump up to three metres.</a:t>
              </a:r>
              <a:endParaRPr lang="en-GB" b="1" spc="-20" dirty="0">
                <a:latin typeface="Twinkl" pitchFamily="2" charset="0"/>
              </a:endParaRPr>
            </a:p>
          </p:txBody>
        </p:sp>
        <p:sp>
          <p:nvSpPr>
            <p:cNvPr id="9" name="Rectangle 8"/>
            <p:cNvSpPr/>
            <p:nvPr/>
          </p:nvSpPr>
          <p:spPr>
            <a:xfrm>
              <a:off x="516426" y="5095102"/>
              <a:ext cx="7632700" cy="276999"/>
            </a:xfrm>
            <a:prstGeom prst="rect">
              <a:avLst/>
            </a:prstGeom>
          </p:spPr>
          <p:txBody>
            <a:bodyPr wrap="square" lIns="0" tIns="0" rIns="0" bIns="0">
              <a:spAutoFit/>
            </a:bodyPr>
            <a:lstStyle/>
            <a:p>
              <a:pPr algn="just"/>
              <a:r>
                <a:rPr lang="en-GB" b="1" dirty="0">
                  <a:solidFill>
                    <a:srgbClr val="009386"/>
                  </a:solidFill>
                  <a:latin typeface="Twinkl" pitchFamily="2" charset="0"/>
                </a:rPr>
                <a:t>Did You Know…?</a:t>
              </a:r>
            </a:p>
          </p:txBody>
        </p:sp>
      </p:gr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71803" y="2818664"/>
            <a:ext cx="2540026" cy="2276438"/>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6559" y="1014138"/>
            <a:ext cx="1017448" cy="1673153"/>
          </a:xfrm>
          <a:prstGeom prst="rect">
            <a:avLst/>
          </a:prstGeom>
        </p:spPr>
      </p:pic>
    </p:spTree>
    <p:extLst>
      <p:ext uri="{BB962C8B-B14F-4D97-AF65-F5344CB8AC3E}">
        <p14:creationId xmlns:p14="http://schemas.microsoft.com/office/powerpoint/2010/main" val="39224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Danger</a:t>
            </a:r>
          </a:p>
        </p:txBody>
      </p:sp>
      <p:sp>
        <p:nvSpPr>
          <p:cNvPr id="5" name="Rectangle 4"/>
          <p:cNvSpPr/>
          <p:nvPr/>
        </p:nvSpPr>
        <p:spPr>
          <a:xfrm>
            <a:off x="750885" y="2009112"/>
            <a:ext cx="5105629" cy="553998"/>
          </a:xfrm>
          <a:prstGeom prst="rect">
            <a:avLst/>
          </a:prstGeom>
        </p:spPr>
        <p:txBody>
          <a:bodyPr wrap="square" lIns="0" tIns="0" rIns="0" bIns="0">
            <a:spAutoFit/>
          </a:bodyPr>
          <a:lstStyle/>
          <a:p>
            <a:pPr algn="just"/>
            <a:r>
              <a:rPr lang="en-GB" dirty="0">
                <a:latin typeface="Twinkl" pitchFamily="2" charset="0"/>
              </a:rPr>
              <a:t>The temperature of an exposed overhead power line can reach up to 5,000˚C.</a:t>
            </a:r>
          </a:p>
        </p:txBody>
      </p:sp>
      <p:grpSp>
        <p:nvGrpSpPr>
          <p:cNvPr id="6" name="Group 5"/>
          <p:cNvGrpSpPr/>
          <p:nvPr/>
        </p:nvGrpSpPr>
        <p:grpSpPr>
          <a:xfrm>
            <a:off x="6302594" y="1690167"/>
            <a:ext cx="2161988" cy="4277109"/>
            <a:chOff x="6215508" y="1130160"/>
            <a:chExt cx="2161988" cy="4277109"/>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6064" y="1130160"/>
              <a:ext cx="1921432" cy="4277109"/>
            </a:xfrm>
            <a:prstGeom prst="rect">
              <a:avLst/>
            </a:prstGeom>
          </p:spPr>
        </p:pic>
        <p:sp>
          <p:nvSpPr>
            <p:cNvPr id="10" name="Rectangle 9"/>
            <p:cNvSpPr/>
            <p:nvPr/>
          </p:nvSpPr>
          <p:spPr>
            <a:xfrm>
              <a:off x="6335256" y="1473201"/>
              <a:ext cx="729573" cy="276999"/>
            </a:xfrm>
            <a:prstGeom prst="rect">
              <a:avLst/>
            </a:prstGeom>
          </p:spPr>
          <p:txBody>
            <a:bodyPr wrap="square" lIns="0" tIns="0" rIns="0" bIns="0">
              <a:spAutoFit/>
            </a:bodyPr>
            <a:lstStyle/>
            <a:p>
              <a:r>
                <a:rPr lang="en-GB" dirty="0">
                  <a:latin typeface="Twinkl" pitchFamily="2" charset="0"/>
                </a:rPr>
                <a:t>5000</a:t>
              </a:r>
            </a:p>
          </p:txBody>
        </p:sp>
        <p:sp>
          <p:nvSpPr>
            <p:cNvPr id="12" name="Rectangle 11"/>
            <p:cNvSpPr/>
            <p:nvPr/>
          </p:nvSpPr>
          <p:spPr>
            <a:xfrm>
              <a:off x="6335255" y="1818026"/>
              <a:ext cx="729573" cy="276999"/>
            </a:xfrm>
            <a:prstGeom prst="rect">
              <a:avLst/>
            </a:prstGeom>
          </p:spPr>
          <p:txBody>
            <a:bodyPr wrap="square" lIns="0" tIns="0" rIns="0" bIns="0">
              <a:spAutoFit/>
            </a:bodyPr>
            <a:lstStyle/>
            <a:p>
              <a:r>
                <a:rPr lang="en-GB" dirty="0">
                  <a:latin typeface="Twinkl" pitchFamily="2" charset="0"/>
                </a:rPr>
                <a:t>4000</a:t>
              </a:r>
            </a:p>
          </p:txBody>
        </p:sp>
        <p:sp>
          <p:nvSpPr>
            <p:cNvPr id="13" name="Rectangle 12"/>
            <p:cNvSpPr/>
            <p:nvPr/>
          </p:nvSpPr>
          <p:spPr>
            <a:xfrm>
              <a:off x="6335256" y="2155340"/>
              <a:ext cx="729573" cy="276999"/>
            </a:xfrm>
            <a:prstGeom prst="rect">
              <a:avLst/>
            </a:prstGeom>
          </p:spPr>
          <p:txBody>
            <a:bodyPr wrap="square" lIns="0" tIns="0" rIns="0" bIns="0">
              <a:spAutoFit/>
            </a:bodyPr>
            <a:lstStyle/>
            <a:p>
              <a:r>
                <a:rPr lang="en-GB" dirty="0">
                  <a:latin typeface="Twinkl" pitchFamily="2" charset="0"/>
                </a:rPr>
                <a:t>3000</a:t>
              </a:r>
            </a:p>
          </p:txBody>
        </p:sp>
        <p:sp>
          <p:nvSpPr>
            <p:cNvPr id="14" name="Rectangle 13"/>
            <p:cNvSpPr/>
            <p:nvPr/>
          </p:nvSpPr>
          <p:spPr>
            <a:xfrm>
              <a:off x="6335255" y="2500165"/>
              <a:ext cx="729573" cy="276999"/>
            </a:xfrm>
            <a:prstGeom prst="rect">
              <a:avLst/>
            </a:prstGeom>
          </p:spPr>
          <p:txBody>
            <a:bodyPr wrap="square" lIns="0" tIns="0" rIns="0" bIns="0">
              <a:spAutoFit/>
            </a:bodyPr>
            <a:lstStyle/>
            <a:p>
              <a:r>
                <a:rPr lang="en-GB" dirty="0">
                  <a:latin typeface="Twinkl" pitchFamily="2" charset="0"/>
                </a:rPr>
                <a:t>2000</a:t>
              </a:r>
            </a:p>
          </p:txBody>
        </p:sp>
        <p:sp>
          <p:nvSpPr>
            <p:cNvPr id="15" name="Rectangle 14"/>
            <p:cNvSpPr/>
            <p:nvPr/>
          </p:nvSpPr>
          <p:spPr>
            <a:xfrm>
              <a:off x="6335255" y="2830532"/>
              <a:ext cx="729573" cy="276999"/>
            </a:xfrm>
            <a:prstGeom prst="rect">
              <a:avLst/>
            </a:prstGeom>
          </p:spPr>
          <p:txBody>
            <a:bodyPr wrap="square" lIns="0" tIns="0" rIns="0" bIns="0">
              <a:spAutoFit/>
            </a:bodyPr>
            <a:lstStyle/>
            <a:p>
              <a:r>
                <a:rPr lang="en-GB" dirty="0">
                  <a:latin typeface="Twinkl" pitchFamily="2" charset="0"/>
                </a:rPr>
                <a:t>1000</a:t>
              </a:r>
            </a:p>
          </p:txBody>
        </p:sp>
        <p:sp>
          <p:nvSpPr>
            <p:cNvPr id="16" name="Rectangle 15"/>
            <p:cNvSpPr/>
            <p:nvPr/>
          </p:nvSpPr>
          <p:spPr>
            <a:xfrm>
              <a:off x="6400569" y="3175643"/>
              <a:ext cx="729573" cy="276999"/>
            </a:xfrm>
            <a:prstGeom prst="rect">
              <a:avLst/>
            </a:prstGeom>
          </p:spPr>
          <p:txBody>
            <a:bodyPr wrap="square" lIns="0" tIns="0" rIns="0" bIns="0">
              <a:spAutoFit/>
            </a:bodyPr>
            <a:lstStyle/>
            <a:p>
              <a:pPr algn="ctr"/>
              <a:r>
                <a:rPr lang="en-GB" dirty="0">
                  <a:latin typeface="Twinkl" pitchFamily="2" charset="0"/>
                </a:rPr>
                <a:t>0</a:t>
              </a:r>
            </a:p>
          </p:txBody>
        </p:sp>
        <p:sp>
          <p:nvSpPr>
            <p:cNvPr id="17" name="Rectangle 16"/>
            <p:cNvSpPr/>
            <p:nvPr/>
          </p:nvSpPr>
          <p:spPr>
            <a:xfrm>
              <a:off x="6248167" y="3512671"/>
              <a:ext cx="729573" cy="276999"/>
            </a:xfrm>
            <a:prstGeom prst="rect">
              <a:avLst/>
            </a:prstGeom>
          </p:spPr>
          <p:txBody>
            <a:bodyPr wrap="square" lIns="0" tIns="0" rIns="0" bIns="0">
              <a:spAutoFit/>
            </a:bodyPr>
            <a:lstStyle/>
            <a:p>
              <a:r>
                <a:rPr lang="en-GB" dirty="0">
                  <a:latin typeface="Twinkl" pitchFamily="2" charset="0"/>
                </a:rPr>
                <a:t>-1000</a:t>
              </a:r>
            </a:p>
          </p:txBody>
        </p:sp>
        <p:sp>
          <p:nvSpPr>
            <p:cNvPr id="18" name="Rectangle 17"/>
            <p:cNvSpPr/>
            <p:nvPr/>
          </p:nvSpPr>
          <p:spPr>
            <a:xfrm>
              <a:off x="6215508" y="3857496"/>
              <a:ext cx="729573" cy="276999"/>
            </a:xfrm>
            <a:prstGeom prst="rect">
              <a:avLst/>
            </a:prstGeom>
          </p:spPr>
          <p:txBody>
            <a:bodyPr wrap="square" lIns="0" tIns="0" rIns="0" bIns="0">
              <a:spAutoFit/>
            </a:bodyPr>
            <a:lstStyle/>
            <a:p>
              <a:r>
                <a:rPr lang="en-GB" dirty="0">
                  <a:latin typeface="Twinkl" pitchFamily="2" charset="0"/>
                </a:rPr>
                <a:t>-2000</a:t>
              </a:r>
            </a:p>
          </p:txBody>
        </p:sp>
        <p:sp>
          <p:nvSpPr>
            <p:cNvPr id="19" name="Rectangle 18"/>
            <p:cNvSpPr/>
            <p:nvPr/>
          </p:nvSpPr>
          <p:spPr>
            <a:xfrm>
              <a:off x="6226393" y="4178851"/>
              <a:ext cx="729573" cy="276999"/>
            </a:xfrm>
            <a:prstGeom prst="rect">
              <a:avLst/>
            </a:prstGeom>
          </p:spPr>
          <p:txBody>
            <a:bodyPr wrap="square" lIns="0" tIns="0" rIns="0" bIns="0">
              <a:spAutoFit/>
            </a:bodyPr>
            <a:lstStyle/>
            <a:p>
              <a:r>
                <a:rPr lang="en-GB" dirty="0">
                  <a:latin typeface="Twinkl" pitchFamily="2" charset="0"/>
                </a:rPr>
                <a:t>-3000</a:t>
              </a:r>
            </a:p>
          </p:txBody>
        </p:sp>
      </p:grpSp>
      <p:sp>
        <p:nvSpPr>
          <p:cNvPr id="22" name="Rectangle 21"/>
          <p:cNvSpPr/>
          <p:nvPr/>
        </p:nvSpPr>
        <p:spPr>
          <a:xfrm>
            <a:off x="750883" y="3091834"/>
            <a:ext cx="5105631" cy="1059036"/>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dirty="0">
                <a:latin typeface="Twinkl" pitchFamily="2" charset="0"/>
              </a:rPr>
              <a:t>9 out of 10 people die from being electrocuted by getting too close to overhead power lines, rather than direct contact.</a:t>
            </a:r>
          </a:p>
        </p:txBody>
      </p:sp>
      <p:sp>
        <p:nvSpPr>
          <p:cNvPr id="24" name="Rectangle 23"/>
          <p:cNvSpPr/>
          <p:nvPr/>
        </p:nvSpPr>
        <p:spPr>
          <a:xfrm>
            <a:off x="674146" y="4679594"/>
            <a:ext cx="5105629" cy="553998"/>
          </a:xfrm>
          <a:prstGeom prst="rect">
            <a:avLst/>
          </a:prstGeom>
        </p:spPr>
        <p:txBody>
          <a:bodyPr wrap="square" lIns="0" tIns="0" rIns="0" bIns="0">
            <a:spAutoFit/>
          </a:bodyPr>
          <a:lstStyle/>
          <a:p>
            <a:pPr algn="ctr"/>
            <a:r>
              <a:rPr lang="en-GB" dirty="0">
                <a:latin typeface="Twinkl" pitchFamily="2" charset="0"/>
              </a:rPr>
              <a:t>Even if the railway is not electrified, </a:t>
            </a:r>
            <a:r>
              <a:rPr lang="en-GB" b="1" dirty="0">
                <a:latin typeface="Twinkl" pitchFamily="2" charset="0"/>
              </a:rPr>
              <a:t>never</a:t>
            </a:r>
            <a:r>
              <a:rPr lang="en-GB" dirty="0">
                <a:latin typeface="Twinkl" pitchFamily="2" charset="0"/>
              </a:rPr>
              <a:t> play on or near it; you are putting your life in danger.</a:t>
            </a:r>
          </a:p>
        </p:txBody>
      </p:sp>
    </p:spTree>
    <p:extLst>
      <p:ext uri="{BB962C8B-B14F-4D97-AF65-F5344CB8AC3E}">
        <p14:creationId xmlns:p14="http://schemas.microsoft.com/office/powerpoint/2010/main" val="5327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p:cNvSpPr>
            <a:spLocks noGrp="1"/>
          </p:cNvSpPr>
          <p:nvPr/>
        </p:nvSpPr>
        <p:spPr bwMode="auto">
          <a:xfrm>
            <a:off x="461962" y="622300"/>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fontAlgn="base">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fontAlgn="base">
              <a:lnSpc>
                <a:spcPct val="90000"/>
              </a:lnSpc>
              <a:spcBef>
                <a:spcPct val="0"/>
              </a:spcBef>
              <a:spcAft>
                <a:spcPct val="0"/>
              </a:spcAft>
              <a:defRPr sz="4000" b="1">
                <a:solidFill>
                  <a:srgbClr val="1C1C1C"/>
                </a:solidFill>
                <a:latin typeface="Twinkl" pitchFamily="2" charset="0"/>
              </a:defRPr>
            </a:lvl2pPr>
            <a:lvl3pPr algn="l" rtl="0" fontAlgn="base">
              <a:lnSpc>
                <a:spcPct val="90000"/>
              </a:lnSpc>
              <a:spcBef>
                <a:spcPct val="0"/>
              </a:spcBef>
              <a:spcAft>
                <a:spcPct val="0"/>
              </a:spcAft>
              <a:defRPr sz="4000" b="1">
                <a:solidFill>
                  <a:srgbClr val="1C1C1C"/>
                </a:solidFill>
                <a:latin typeface="Twinkl" pitchFamily="2" charset="0"/>
              </a:defRPr>
            </a:lvl3pPr>
            <a:lvl4pPr algn="l" rtl="0" fontAlgn="base">
              <a:lnSpc>
                <a:spcPct val="90000"/>
              </a:lnSpc>
              <a:spcBef>
                <a:spcPct val="0"/>
              </a:spcBef>
              <a:spcAft>
                <a:spcPct val="0"/>
              </a:spcAft>
              <a:defRPr sz="4000" b="1">
                <a:solidFill>
                  <a:srgbClr val="1C1C1C"/>
                </a:solidFill>
                <a:latin typeface="Twinkl" pitchFamily="2" charset="0"/>
              </a:defRPr>
            </a:lvl4pPr>
            <a:lvl5pPr algn="l" rtl="0" fontAlgn="base">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a:lstStyle>
          <a:p>
            <a:r>
              <a:rPr lang="en-GB" altLang="en-US" sz="3600" dirty="0">
                <a:latin typeface="+mn-lt"/>
              </a:rPr>
              <a:t>Electric Trains: Dangers</a:t>
            </a:r>
          </a:p>
        </p:txBody>
      </p:sp>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rcRect t="-169" r="-111"/>
          <a:stretch>
            <a:fillRect/>
          </a:stretch>
        </p:blipFill>
        <p:spPr bwMode="auto">
          <a:xfrm>
            <a:off x="896937" y="1646238"/>
            <a:ext cx="7496175" cy="45894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Pentagon 24"/>
          <p:cNvSpPr/>
          <p:nvPr/>
        </p:nvSpPr>
        <p:spPr>
          <a:xfrm>
            <a:off x="451076" y="5256891"/>
            <a:ext cx="5181600" cy="508000"/>
          </a:xfrm>
          <a:prstGeom prst="homePlate">
            <a:avLst/>
          </a:prstGeom>
          <a:solidFill>
            <a:srgbClr val="00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en-GB" b="1" dirty="0"/>
              <a:t>Conductor rails (sometimes called third rails)</a:t>
            </a:r>
          </a:p>
        </p:txBody>
      </p:sp>
      <p:sp>
        <p:nvSpPr>
          <p:cNvPr id="26" name="Pentagon 25"/>
          <p:cNvSpPr/>
          <p:nvPr/>
        </p:nvSpPr>
        <p:spPr>
          <a:xfrm>
            <a:off x="451076" y="3786867"/>
            <a:ext cx="2619375" cy="466725"/>
          </a:xfrm>
          <a:prstGeom prst="homePlate">
            <a:avLst/>
          </a:prstGeom>
          <a:solidFill>
            <a:srgbClr val="00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en-GB" b="1" dirty="0"/>
              <a:t>Overhead power lines</a:t>
            </a:r>
          </a:p>
        </p:txBody>
      </p:sp>
      <p:sp>
        <p:nvSpPr>
          <p:cNvPr id="27" name="Pentagon 26"/>
          <p:cNvSpPr/>
          <p:nvPr/>
        </p:nvSpPr>
        <p:spPr>
          <a:xfrm>
            <a:off x="451076" y="4521879"/>
            <a:ext cx="4210050" cy="466725"/>
          </a:xfrm>
          <a:prstGeom prst="homePlate">
            <a:avLst/>
          </a:prstGeom>
          <a:solidFill>
            <a:srgbClr val="00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en-GB" b="1" dirty="0"/>
              <a:t>Underground power cables</a:t>
            </a:r>
          </a:p>
        </p:txBody>
      </p:sp>
    </p:spTree>
    <p:extLst>
      <p:ext uri="{BB962C8B-B14F-4D97-AF65-F5344CB8AC3E}">
        <p14:creationId xmlns:p14="http://schemas.microsoft.com/office/powerpoint/2010/main" val="48933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Level Crossings</a:t>
            </a:r>
          </a:p>
        </p:txBody>
      </p:sp>
      <p:sp>
        <p:nvSpPr>
          <p:cNvPr id="5" name="Rectangle 4"/>
          <p:cNvSpPr/>
          <p:nvPr/>
        </p:nvSpPr>
        <p:spPr>
          <a:xfrm>
            <a:off x="750884" y="1473201"/>
            <a:ext cx="5682573" cy="3477875"/>
          </a:xfrm>
          <a:prstGeom prst="rect">
            <a:avLst/>
          </a:prstGeom>
        </p:spPr>
        <p:txBody>
          <a:bodyPr wrap="square" lIns="0" tIns="0" rIns="0" bIns="0">
            <a:spAutoFit/>
          </a:bodyPr>
          <a:lstStyle/>
          <a:p>
            <a:pPr>
              <a:spcBef>
                <a:spcPts val="200"/>
              </a:spcBef>
            </a:pPr>
            <a:r>
              <a:rPr lang="en-GB" b="1" dirty="0"/>
              <a:t>When using a level crossing, look out for these warnings:</a:t>
            </a:r>
          </a:p>
          <a:p>
            <a:pPr>
              <a:spcBef>
                <a:spcPts val="200"/>
              </a:spcBef>
            </a:pPr>
            <a:endParaRPr lang="en-GB" dirty="0"/>
          </a:p>
          <a:p>
            <a:pPr marL="285750" indent="-285750">
              <a:spcBef>
                <a:spcPts val="200"/>
              </a:spcBef>
              <a:buFont typeface="Arial" panose="020B0604020202020204" pitchFamily="34" charset="0"/>
              <a:buChar char="•"/>
            </a:pPr>
            <a:r>
              <a:rPr lang="en-GB" dirty="0"/>
              <a:t>If the barriers are closed, an alarm sounds or the lights are flashing red, this means that a train is approaching.</a:t>
            </a:r>
          </a:p>
          <a:p>
            <a:pPr marL="285750" indent="-285750">
              <a:spcBef>
                <a:spcPts val="200"/>
              </a:spcBef>
              <a:buFont typeface="Arial" panose="020B0604020202020204" pitchFamily="34" charset="0"/>
              <a:buChar char="•"/>
            </a:pPr>
            <a:r>
              <a:rPr lang="en-GB" dirty="0"/>
              <a:t>Do not attempt to cross the line. Every year, people are killed crossing when they shouldn’t.</a:t>
            </a:r>
          </a:p>
          <a:p>
            <a:pPr marL="285750" indent="-285750">
              <a:spcBef>
                <a:spcPts val="200"/>
              </a:spcBef>
              <a:buFont typeface="Arial" panose="020B0604020202020204" pitchFamily="34" charset="0"/>
              <a:buChar char="•"/>
            </a:pPr>
            <a:r>
              <a:rPr lang="en-GB" dirty="0"/>
              <a:t>Once the train has passed, you must wait for the red lights and the alarm to stop, before you cross.</a:t>
            </a:r>
          </a:p>
          <a:p>
            <a:pPr marL="285750" indent="-285750">
              <a:spcBef>
                <a:spcPts val="200"/>
              </a:spcBef>
              <a:buFont typeface="Arial" panose="020B0604020202020204" pitchFamily="34" charset="0"/>
              <a:buChar char="•"/>
            </a:pPr>
            <a:r>
              <a:rPr lang="en-GB" dirty="0"/>
              <a:t>Always walk; don’t run.</a:t>
            </a:r>
          </a:p>
          <a:p>
            <a:pPr marL="285750" indent="-285750">
              <a:spcBef>
                <a:spcPts val="200"/>
              </a:spcBef>
              <a:buFont typeface="Arial" panose="020B0604020202020204" pitchFamily="34" charset="0"/>
              <a:buChar char="•"/>
            </a:pPr>
            <a:r>
              <a:rPr lang="en-GB" dirty="0"/>
              <a:t>If you are on a bicycle, get off and push it. </a:t>
            </a:r>
          </a:p>
        </p:txBody>
      </p:sp>
      <p:grpSp>
        <p:nvGrpSpPr>
          <p:cNvPr id="11" name="Group 10"/>
          <p:cNvGrpSpPr/>
          <p:nvPr/>
        </p:nvGrpSpPr>
        <p:grpSpPr>
          <a:xfrm>
            <a:off x="448408" y="5095102"/>
            <a:ext cx="8246449" cy="1015552"/>
            <a:chOff x="448408" y="5095102"/>
            <a:chExt cx="8246449" cy="1015552"/>
          </a:xfrm>
        </p:grpSpPr>
        <p:sp>
          <p:nvSpPr>
            <p:cNvPr id="3" name="Rectangle 2"/>
            <p:cNvSpPr/>
            <p:nvPr/>
          </p:nvSpPr>
          <p:spPr>
            <a:xfrm>
              <a:off x="448408" y="5407269"/>
              <a:ext cx="8246449" cy="703385"/>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winkl" pitchFamily="2" charset="0"/>
                </a:rPr>
                <a:t>Trains travel the length of 20 football pitches before they stop, so they often cannot break in time, even if they see a person on the track. </a:t>
              </a:r>
            </a:p>
          </p:txBody>
        </p:sp>
        <p:sp>
          <p:nvSpPr>
            <p:cNvPr id="9" name="Rectangle 8"/>
            <p:cNvSpPr/>
            <p:nvPr/>
          </p:nvSpPr>
          <p:spPr>
            <a:xfrm>
              <a:off x="516426" y="5095102"/>
              <a:ext cx="7632700" cy="276999"/>
            </a:xfrm>
            <a:prstGeom prst="rect">
              <a:avLst/>
            </a:prstGeom>
          </p:spPr>
          <p:txBody>
            <a:bodyPr wrap="square" lIns="0" tIns="0" rIns="0" bIns="0">
              <a:spAutoFit/>
            </a:bodyPr>
            <a:lstStyle/>
            <a:p>
              <a:pPr algn="just"/>
              <a:r>
                <a:rPr lang="en-GB" b="1" dirty="0">
                  <a:solidFill>
                    <a:srgbClr val="009386"/>
                  </a:solidFill>
                  <a:latin typeface="Twinkl" pitchFamily="2" charset="0"/>
                </a:rPr>
                <a:t>Did You Know…?</a:t>
              </a:r>
            </a:p>
          </p:txBody>
        </p:sp>
      </p:gr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73716" y="1473201"/>
            <a:ext cx="1613726" cy="393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55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48406" y="4833845"/>
            <a:ext cx="8246449" cy="1015552"/>
            <a:chOff x="448408" y="5095102"/>
            <a:chExt cx="8246449" cy="1015552"/>
          </a:xfrm>
        </p:grpSpPr>
        <p:sp>
          <p:nvSpPr>
            <p:cNvPr id="3" name="Rectangle 2"/>
            <p:cNvSpPr/>
            <p:nvPr/>
          </p:nvSpPr>
          <p:spPr>
            <a:xfrm>
              <a:off x="448408" y="5407269"/>
              <a:ext cx="8246449" cy="703385"/>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It is against the law to trespass on a railway line and trespassers can be fined up to £1,000.</a:t>
              </a:r>
              <a:endParaRPr lang="en-GB" b="1" dirty="0">
                <a:latin typeface="Twinkl" pitchFamily="2" charset="0"/>
              </a:endParaRPr>
            </a:p>
          </p:txBody>
        </p:sp>
        <p:sp>
          <p:nvSpPr>
            <p:cNvPr id="9" name="Rectangle 8"/>
            <p:cNvSpPr/>
            <p:nvPr/>
          </p:nvSpPr>
          <p:spPr>
            <a:xfrm>
              <a:off x="516426" y="5095102"/>
              <a:ext cx="7632700" cy="276999"/>
            </a:xfrm>
            <a:prstGeom prst="rect">
              <a:avLst/>
            </a:prstGeom>
          </p:spPr>
          <p:txBody>
            <a:bodyPr wrap="square" lIns="0" tIns="0" rIns="0" bIns="0">
              <a:spAutoFit/>
            </a:bodyPr>
            <a:lstStyle/>
            <a:p>
              <a:pPr algn="just"/>
              <a:r>
                <a:rPr lang="en-GB" b="1" dirty="0">
                  <a:solidFill>
                    <a:srgbClr val="009386"/>
                  </a:solidFill>
                  <a:latin typeface="Twinkl" pitchFamily="2" charset="0"/>
                </a:rPr>
                <a:t>Did You Know…?</a:t>
              </a:r>
            </a:p>
          </p:txBody>
        </p:sp>
      </p:gr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9342" y="1132439"/>
            <a:ext cx="7604579" cy="327718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09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52B5F58B-968D-470D-9B02-81E7F3AB0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D23AAF-3000-45DF-A27F-7CC0AB28A8E2}">
  <ds:schemaRefs>
    <ds:schemaRef ds:uri="http://schemas.microsoft.com/sharepoint/v3/contenttype/forms"/>
  </ds:schemaRefs>
</ds:datastoreItem>
</file>

<file path=customXml/itemProps3.xml><?xml version="1.0" encoding="utf-8"?>
<ds:datastoreItem xmlns:ds="http://schemas.openxmlformats.org/officeDocument/2006/customXml" ds:itemID="{A196F69A-0EDC-42FB-9738-90BB56F468C8}">
  <ds:schemaRefs>
    <ds:schemaRef ds:uri="http://schemas.openxmlformats.org/package/2006/metadata/core-properties"/>
    <ds:schemaRef ds:uri="http://purl.org/dc/terms/"/>
    <ds:schemaRef ds:uri="http://purl.org/dc/dcmitype/"/>
    <ds:schemaRef ds:uri="9b8f0eab-74d5-4d8d-87b8-270f2228a97d"/>
    <ds:schemaRef ds:uri="http://purl.org/dc/elements/1.1/"/>
    <ds:schemaRef ds:uri="http://schemas.microsoft.com/office/2006/metadata/properties"/>
    <ds:schemaRef ds:uri="http://schemas.microsoft.com/office/2006/documentManagement/types"/>
    <ds:schemaRef ds:uri="http://schemas.microsoft.com/office/infopath/2007/PartnerControls"/>
    <ds:schemaRef ds:uri="b442af94-27ec-4c12-9041-09447141ac5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182</TotalTime>
  <Words>907</Words>
  <Application>Microsoft Office PowerPoint</Application>
  <PresentationFormat>On-screen Show (4:3)</PresentationFormat>
  <Paragraphs>71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Twinkl</vt:lpstr>
      <vt:lpstr>Arial</vt:lpstr>
      <vt:lpstr>Calibri</vt:lpstr>
      <vt:lpstr>Roboto</vt:lpstr>
      <vt:lpstr>Office Theme</vt:lpstr>
      <vt:lpstr>PowerPoint Presentation</vt:lpstr>
      <vt:lpstr>PowerPoint Presentation</vt:lpstr>
      <vt:lpstr>Railways</vt:lpstr>
      <vt:lpstr>Electric Railways</vt:lpstr>
      <vt:lpstr>Danger</vt:lpstr>
      <vt:lpstr>Danger</vt:lpstr>
      <vt:lpstr>PowerPoint Presentation</vt:lpstr>
      <vt:lpstr>Level Crossings</vt:lpstr>
      <vt:lpstr>PowerPoint Presentation</vt:lpstr>
      <vt:lpstr>Train Travel</vt:lpstr>
      <vt:lpstr>Stay Safe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 Malecki</dc:creator>
  <cp:lastModifiedBy>Katie Holland</cp:lastModifiedBy>
  <cp:revision>22</cp:revision>
  <dcterms:created xsi:type="dcterms:W3CDTF">2020-02-19T11:53:02Z</dcterms:created>
  <dcterms:modified xsi:type="dcterms:W3CDTF">2023-10-12T12:27:38Z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