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9"/>
  </p:notesMasterIdLst>
  <p:sldIdLst>
    <p:sldId id="256" r:id="rId5"/>
    <p:sldId id="257" r:id="rId6"/>
    <p:sldId id="301" r:id="rId7"/>
    <p:sldId id="302" r:id="rId8"/>
    <p:sldId id="364" r:id="rId9"/>
    <p:sldId id="365" r:id="rId10"/>
    <p:sldId id="374" r:id="rId11"/>
    <p:sldId id="366" r:id="rId12"/>
    <p:sldId id="375" r:id="rId13"/>
    <p:sldId id="376" r:id="rId14"/>
    <p:sldId id="378" r:id="rId15"/>
    <p:sldId id="379" r:id="rId16"/>
    <p:sldId id="338" r:id="rId17"/>
    <p:sldId id="358" r:id="rId18"/>
    <p:sldId id="384" r:id="rId19"/>
    <p:sldId id="386" r:id="rId20"/>
    <p:sldId id="385" r:id="rId21"/>
    <p:sldId id="383" r:id="rId22"/>
    <p:sldId id="368" r:id="rId23"/>
    <p:sldId id="380" r:id="rId24"/>
    <p:sldId id="381" r:id="rId25"/>
    <p:sldId id="382" r:id="rId26"/>
    <p:sldId id="363" r:id="rId27"/>
    <p:sldId id="38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80" userDrawn="1">
          <p15:clr>
            <a:srgbClr val="A4A3A4"/>
          </p15:clr>
        </p15:guide>
        <p15:guide id="2" pos="3840" userDrawn="1">
          <p15:clr>
            <a:srgbClr val="A4A3A4"/>
          </p15:clr>
        </p15:guide>
        <p15:guide id="3" orient="horz" pos="3566" userDrawn="1">
          <p15:clr>
            <a:srgbClr val="A4A3A4"/>
          </p15:clr>
        </p15:guide>
        <p15:guide id="4" orient="horz" pos="210" userDrawn="1">
          <p15:clr>
            <a:srgbClr val="A4A3A4"/>
          </p15:clr>
        </p15:guide>
        <p15:guide id="5" pos="234" userDrawn="1">
          <p15:clr>
            <a:srgbClr val="A4A3A4"/>
          </p15:clr>
        </p15:guide>
        <p15:guide id="6" pos="420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Sarah Davy" initials="SD" lastIdx="1" clrIdx="6">
    <p:extLst>
      <p:ext uri="{19B8F6BF-5375-455C-9EA6-DF929625EA0E}">
        <p15:presenceInfo xmlns:p15="http://schemas.microsoft.com/office/powerpoint/2012/main" userId="Sarah Davy" providerId="None"/>
      </p:ext>
    </p:extLst>
  </p:cmAuthor>
  <p:cmAuthor id="1" name="Mila Gorini" initials="MG" lastIdx="21" clrIdx="0">
    <p:extLst>
      <p:ext uri="{19B8F6BF-5375-455C-9EA6-DF929625EA0E}">
        <p15:presenceInfo xmlns:p15="http://schemas.microsoft.com/office/powerpoint/2012/main" userId="S::mila.gorini@edcoms.co.uk::ea5581c7-911a-4bef-9909-da14cd8dc7a9" providerId="AD"/>
      </p:ext>
    </p:extLst>
  </p:cmAuthor>
  <p:cmAuthor id="8" name="Ruth Elborn" initials="RE" lastIdx="1" clrIdx="7">
    <p:extLst>
      <p:ext uri="{19B8F6BF-5375-455C-9EA6-DF929625EA0E}">
        <p15:presenceInfo xmlns:p15="http://schemas.microsoft.com/office/powerpoint/2012/main" userId="55b2a3e4363ef5ab" providerId="Windows Live"/>
      </p:ext>
    </p:extLst>
  </p:cmAuthor>
  <p:cmAuthor id="2" name="Florence Ackland" initials="FA" lastIdx="128" clrIdx="1">
    <p:extLst>
      <p:ext uri="{19B8F6BF-5375-455C-9EA6-DF929625EA0E}">
        <p15:presenceInfo xmlns:p15="http://schemas.microsoft.com/office/powerpoint/2012/main" userId="S-1-5-21-1598838018-3775903872-2167328690-22119" providerId="AD"/>
      </p:ext>
    </p:extLst>
  </p:cmAuthor>
  <p:cmAuthor id="3" name="William Juba" initials="WJ" lastIdx="24" clrIdx="2">
    <p:extLst>
      <p:ext uri="{19B8F6BF-5375-455C-9EA6-DF929625EA0E}">
        <p15:presenceInfo xmlns:p15="http://schemas.microsoft.com/office/powerpoint/2012/main" userId="S-1-5-21-3685816821-1215056363-1987234180-104196" providerId="AD"/>
      </p:ext>
    </p:extLst>
  </p:cmAuthor>
  <p:cmAuthor id="4" name="Daniel Marks" initials="DM" lastIdx="13" clrIdx="3">
    <p:extLst>
      <p:ext uri="{19B8F6BF-5375-455C-9EA6-DF929625EA0E}">
        <p15:presenceInfo xmlns:p15="http://schemas.microsoft.com/office/powerpoint/2012/main" userId="S::daniel.marks@edcoms.co.uk::71acda68-9030-4482-bfb8-07afb8ba540d" providerId="AD"/>
      </p:ext>
    </p:extLst>
  </p:cmAuthor>
  <p:cmAuthor id="5" name="Sidney Yanney" initials="SY" lastIdx="24" clrIdx="4">
    <p:extLst>
      <p:ext uri="{19B8F6BF-5375-455C-9EA6-DF929625EA0E}">
        <p15:presenceInfo xmlns:p15="http://schemas.microsoft.com/office/powerpoint/2012/main" userId="d447cc76b5363470" providerId="Windows Live"/>
      </p:ext>
    </p:extLst>
  </p:cmAuthor>
  <p:cmAuthor id="6" name="Katrina MacKay" initials="KM" lastIdx="1" clrIdx="5">
    <p:extLst>
      <p:ext uri="{19B8F6BF-5375-455C-9EA6-DF929625EA0E}">
        <p15:presenceInfo xmlns:p15="http://schemas.microsoft.com/office/powerpoint/2012/main" userId="S::Katrina.MacKay@edcoms.co.uk::f08a222a-e76f-476c-a023-d4c611eb5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C8DA"/>
    <a:srgbClr val="54A4DA"/>
    <a:srgbClr val="EC1077"/>
    <a:srgbClr val="3155A5"/>
    <a:srgbClr val="FFCC31"/>
    <a:srgbClr val="8BC53F"/>
    <a:srgbClr val="131D39"/>
    <a:srgbClr val="1E384C"/>
    <a:srgbClr val="F9EC31"/>
    <a:srgbClr val="C95A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83131" autoAdjust="0"/>
  </p:normalViewPr>
  <p:slideViewPr>
    <p:cSldViewPr snapToGrid="0" snapToObjects="1" showGuides="1">
      <p:cViewPr varScale="1">
        <p:scale>
          <a:sx n="52" d="100"/>
          <a:sy n="52" d="100"/>
        </p:scale>
        <p:origin x="1224" y="24"/>
      </p:cViewPr>
      <p:guideLst>
        <p:guide orient="horz" pos="1480"/>
        <p:guide pos="3840"/>
        <p:guide orient="horz" pos="3566"/>
        <p:guide orient="horz" pos="210"/>
        <p:guide pos="234"/>
        <p:guide pos="4203"/>
      </p:guideLst>
    </p:cSldViewPr>
  </p:slideViewPr>
  <p:outlineViewPr>
    <p:cViewPr>
      <p:scale>
        <a:sx n="33" d="100"/>
        <a:sy n="33" d="100"/>
      </p:scale>
      <p:origin x="0" y="-9704"/>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87" d="100"/>
          <a:sy n="87" d="100"/>
        </p:scale>
        <p:origin x="3840" y="-181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commentAuthors" Target="commen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B5DE2A-6429-7B4C-91B2-619BA9F51BE5}" type="datetimeFigureOut">
              <a:rPr lang="en-US" smtClean="0"/>
              <a:t>9/27/2023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B3FF19-8921-B447-80B5-DE497E3524FF}" type="slidenum">
              <a:rPr lang="en-US" smtClean="0"/>
              <a:t>‹#›</a:t>
            </a:fld>
            <a:endParaRPr lang="en-US" dirty="0"/>
          </a:p>
        </p:txBody>
      </p:sp>
    </p:spTree>
    <p:extLst>
      <p:ext uri="{BB962C8B-B14F-4D97-AF65-F5344CB8AC3E}">
        <p14:creationId xmlns:p14="http://schemas.microsoft.com/office/powerpoint/2010/main" val="34604080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nhs.uk/service-search/mental-health/find-an-urgent-mental-health-helpline"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a:t>
            </a:fld>
            <a:endParaRPr lang="en-US" dirty="0"/>
          </a:p>
        </p:txBody>
      </p:sp>
    </p:spTree>
    <p:extLst>
      <p:ext uri="{BB962C8B-B14F-4D97-AF65-F5344CB8AC3E}">
        <p14:creationId xmlns:p14="http://schemas.microsoft.com/office/powerpoint/2010/main" val="17788550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1: Thoughts, feelings and actions (10 mins), continued </a:t>
            </a:r>
            <a:endParaRPr lang="en-NZ" sz="1200" b="0" dirty="0">
              <a:effectLst/>
              <a:latin typeface="+mn-lt"/>
            </a:endParaRPr>
          </a:p>
          <a:p>
            <a:pPr rtl="0"/>
            <a:br>
              <a:rPr lang="en-NZ" sz="1200" b="0" dirty="0">
                <a:effectLst/>
                <a:latin typeface="+mn-lt"/>
              </a:rPr>
            </a:br>
            <a:r>
              <a:rPr lang="en-NZ" sz="1200" b="0" i="0" u="none" strike="noStrike" kern="1200" dirty="0">
                <a:solidFill>
                  <a:schemeClr val="tx1"/>
                </a:solidFill>
                <a:effectLst/>
                <a:latin typeface="+mn-lt"/>
                <a:ea typeface="+mn-ea"/>
                <a:cs typeface="+mn-cs"/>
              </a:rPr>
              <a:t>In pairs/small groups ask pupils to match up the statements and pictures and explain their choices. Alternatively, </a:t>
            </a:r>
            <a:r>
              <a:rPr lang="en-US" sz="1200" b="0" i="0" u="none" strike="noStrike" kern="1200" dirty="0">
                <a:solidFill>
                  <a:schemeClr val="tx1"/>
                </a:solidFill>
                <a:effectLst/>
                <a:latin typeface="+mn-lt"/>
                <a:ea typeface="+mn-ea"/>
                <a:cs typeface="+mn-cs"/>
              </a:rPr>
              <a:t>pupils could draw their own table and write the numbers which correspond to the statements either on paper or whiteboards.</a:t>
            </a:r>
          </a:p>
          <a:p>
            <a:pPr rtl="0"/>
            <a:r>
              <a:rPr lang="en-NZ" sz="1200" b="0" i="0" u="none" strike="noStrike" kern="1200" dirty="0">
                <a:solidFill>
                  <a:schemeClr val="tx1"/>
                </a:solidFill>
                <a:effectLst/>
                <a:latin typeface="+mn-lt"/>
                <a:ea typeface="+mn-ea"/>
                <a:cs typeface="+mn-cs"/>
              </a:rPr>
              <a:t> </a:t>
            </a:r>
            <a:endParaRPr lang="en-NZ" sz="1200" b="0" dirty="0">
              <a:effectLst/>
              <a:latin typeface="+mn-lt"/>
            </a:endParaRPr>
          </a:p>
          <a:p>
            <a:pPr rtl="0"/>
            <a:r>
              <a:rPr lang="en-NZ" sz="1200" b="1" i="0" u="none" strike="noStrike" kern="1200" dirty="0">
                <a:solidFill>
                  <a:schemeClr val="tx1"/>
                </a:solidFill>
                <a:effectLst/>
                <a:latin typeface="+mn-lt"/>
                <a:ea typeface="+mn-ea"/>
                <a:cs typeface="+mn-cs"/>
              </a:rPr>
              <a:t>Pictures:  </a:t>
            </a:r>
            <a:endParaRPr lang="en-NZ" sz="1200" b="0" dirty="0">
              <a:effectLst/>
              <a:latin typeface="+mn-lt"/>
            </a:endParaRPr>
          </a:p>
          <a:p>
            <a:pPr rtl="0"/>
            <a:r>
              <a:rPr lang="en-NZ" sz="1200" b="0" i="0" u="none" strike="noStrike" kern="1200" dirty="0">
                <a:solidFill>
                  <a:schemeClr val="tx1"/>
                </a:solidFill>
                <a:effectLst/>
                <a:latin typeface="+mn-lt"/>
                <a:ea typeface="+mn-ea"/>
                <a:cs typeface="+mn-cs"/>
              </a:rPr>
              <a:t>Head – </a:t>
            </a:r>
            <a:r>
              <a:rPr lang="en-NZ" sz="1200" b="0" i="1" u="none" strike="noStrike" kern="1200" dirty="0">
                <a:solidFill>
                  <a:schemeClr val="tx1"/>
                </a:solidFill>
                <a:effectLst/>
                <a:latin typeface="+mn-lt"/>
                <a:ea typeface="+mn-ea"/>
                <a:cs typeface="+mn-cs"/>
              </a:rPr>
              <a:t>Thoughts</a:t>
            </a:r>
            <a:endParaRPr lang="en-NZ" sz="1200" b="0" dirty="0">
              <a:effectLst/>
              <a:latin typeface="+mn-lt"/>
            </a:endParaRPr>
          </a:p>
          <a:p>
            <a:pPr rtl="0"/>
            <a:r>
              <a:rPr lang="en-NZ" sz="1200" b="0" i="0" u="none" strike="noStrike" kern="1200" dirty="0">
                <a:solidFill>
                  <a:schemeClr val="tx1"/>
                </a:solidFill>
                <a:effectLst/>
                <a:latin typeface="+mn-lt"/>
                <a:ea typeface="+mn-ea"/>
                <a:cs typeface="+mn-cs"/>
              </a:rPr>
              <a:t>Heart – </a:t>
            </a:r>
            <a:r>
              <a:rPr lang="en-NZ" sz="1200" b="0" i="1" u="none" strike="noStrike" kern="1200" dirty="0">
                <a:solidFill>
                  <a:schemeClr val="tx1"/>
                </a:solidFill>
                <a:effectLst/>
                <a:latin typeface="+mn-lt"/>
                <a:ea typeface="+mn-ea"/>
                <a:cs typeface="+mn-cs"/>
              </a:rPr>
              <a:t>Feelings</a:t>
            </a:r>
            <a:endParaRPr lang="en-NZ" sz="1200" b="0" dirty="0">
              <a:effectLst/>
              <a:latin typeface="+mn-lt"/>
            </a:endParaRPr>
          </a:p>
          <a:p>
            <a:pPr rtl="0"/>
            <a:r>
              <a:rPr lang="en-NZ" sz="1200" b="0" i="0" u="none" strike="noStrike" kern="1200" dirty="0">
                <a:solidFill>
                  <a:schemeClr val="tx1"/>
                </a:solidFill>
                <a:effectLst/>
                <a:latin typeface="+mn-lt"/>
                <a:ea typeface="+mn-ea"/>
                <a:cs typeface="+mn-cs"/>
              </a:rPr>
              <a:t>Person running – </a:t>
            </a:r>
            <a:r>
              <a:rPr lang="en-NZ" sz="1200" b="0" i="1" u="none" strike="noStrike" kern="1200" dirty="0">
                <a:solidFill>
                  <a:schemeClr val="tx1"/>
                </a:solidFill>
                <a:effectLst/>
                <a:latin typeface="+mn-lt"/>
                <a:ea typeface="+mn-ea"/>
                <a:cs typeface="+mn-cs"/>
              </a:rPr>
              <a:t>Actions</a:t>
            </a:r>
            <a:endParaRPr lang="en-NZ" sz="1200" b="0" dirty="0">
              <a:effectLst/>
              <a:latin typeface="+mn-lt"/>
            </a:endParaRPr>
          </a:p>
          <a:p>
            <a:pPr rtl="0"/>
            <a:r>
              <a:rPr lang="en-NZ" sz="1200" b="0" i="0" u="none" strike="noStrike" kern="1200" dirty="0">
                <a:solidFill>
                  <a:schemeClr val="tx1"/>
                </a:solidFill>
                <a:effectLst/>
                <a:latin typeface="+mn-lt"/>
                <a:ea typeface="+mn-ea"/>
                <a:cs typeface="+mn-cs"/>
              </a:rPr>
              <a:t> </a:t>
            </a:r>
            <a:endParaRPr lang="en-NZ" sz="1200" b="0" dirty="0">
              <a:effectLst/>
              <a:latin typeface="+mn-lt"/>
            </a:endParaRPr>
          </a:p>
          <a:p>
            <a:pPr rtl="0"/>
            <a:r>
              <a:rPr lang="en-NZ" sz="1200" b="1" i="0" u="none" strike="noStrike" kern="1200" dirty="0">
                <a:solidFill>
                  <a:schemeClr val="tx1"/>
                </a:solidFill>
                <a:effectLst/>
                <a:latin typeface="+mn-lt"/>
                <a:ea typeface="+mn-ea"/>
                <a:cs typeface="+mn-cs"/>
              </a:rPr>
              <a:t>Statements:</a:t>
            </a:r>
            <a:endParaRPr lang="en-NZ" sz="1200" b="0" dirty="0">
              <a:effectLst/>
              <a:latin typeface="+mn-lt"/>
            </a:endParaRP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Sad</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Finding it hard to complete work in school</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No one likes me</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Not talking to other people </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Angry</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I am a bad person</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Lonely </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Being hurtful to other people</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Embarrassed</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Misbehaving</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I am the only one being bullied</a:t>
            </a:r>
          </a:p>
          <a:p>
            <a:pPr marL="228600" indent="-228600" rtl="0" fontAlgn="base">
              <a:buFont typeface="+mj-lt"/>
              <a:buAutoNum type="arabicPeriod"/>
            </a:pPr>
            <a:r>
              <a:rPr lang="en-NZ" sz="1200" b="0" i="0" u="none" strike="noStrike" kern="1200" dirty="0">
                <a:solidFill>
                  <a:schemeClr val="tx1"/>
                </a:solidFill>
                <a:effectLst/>
                <a:latin typeface="+mn-lt"/>
                <a:ea typeface="+mn-ea"/>
                <a:cs typeface="+mn-cs"/>
              </a:rPr>
              <a:t>Why me?</a:t>
            </a:r>
          </a:p>
          <a:p>
            <a:pPr rtl="0"/>
            <a:r>
              <a:rPr lang="en-NZ" sz="1200" b="0" i="0" u="none" strike="noStrike" kern="1200" dirty="0">
                <a:solidFill>
                  <a:schemeClr val="tx1"/>
                </a:solidFill>
                <a:effectLst/>
                <a:latin typeface="+mn-lt"/>
                <a:ea typeface="+mn-ea"/>
                <a:cs typeface="+mn-cs"/>
              </a:rPr>
              <a:t> </a:t>
            </a:r>
            <a:endParaRPr lang="en-NZ" sz="1200" b="0" dirty="0">
              <a:effectLst/>
              <a:latin typeface="+mn-lt"/>
            </a:endParaRPr>
          </a:p>
          <a:p>
            <a:pPr rtl="0"/>
            <a:r>
              <a:rPr lang="en-NZ" sz="1200" b="1" i="0" u="none" strike="noStrike" kern="1200" dirty="0">
                <a:solidFill>
                  <a:schemeClr val="tx1"/>
                </a:solidFill>
                <a:effectLst/>
                <a:latin typeface="+mn-lt"/>
                <a:ea typeface="+mn-ea"/>
                <a:cs typeface="+mn-cs"/>
              </a:rPr>
              <a:t>Feedback answers:</a:t>
            </a:r>
            <a:r>
              <a:rPr lang="en-NZ" sz="1200" b="0" i="0" u="none" strike="noStrike" kern="1200" dirty="0">
                <a:solidFill>
                  <a:schemeClr val="tx1"/>
                </a:solidFill>
                <a:effectLst/>
                <a:latin typeface="+mn-lt"/>
                <a:ea typeface="+mn-ea"/>
                <a:cs typeface="+mn-cs"/>
              </a:rPr>
              <a:t> Thoughts (3, 6, 11, 12), Feelings (1, 5, 7, 9), Actions (2, 4, 8, 10). Communicate to pupils that some people may have struggled with matching the pictures to the statements and this is ok, the discussions they will have had around the task will have been helpful to their learning.</a:t>
            </a:r>
            <a:endParaRPr lang="en-NZ" sz="1200" b="0" dirty="0">
              <a:effectLst/>
              <a:latin typeface="+mn-lt"/>
            </a:endParaRPr>
          </a:p>
          <a:p>
            <a:pPr rtl="0"/>
            <a:r>
              <a:rPr lang="en-NZ" sz="1200" b="0" i="0" u="none" strike="noStrike" kern="1200" dirty="0">
                <a:solidFill>
                  <a:schemeClr val="tx1"/>
                </a:solidFill>
                <a:effectLst/>
                <a:latin typeface="+mn-lt"/>
                <a:ea typeface="+mn-ea"/>
                <a:cs typeface="+mn-cs"/>
              </a:rPr>
              <a:t> </a:t>
            </a:r>
            <a:endParaRPr lang="en-NZ" sz="1200" b="0" dirty="0">
              <a:effectLst/>
              <a:latin typeface="+mn-lt"/>
            </a:endParaRPr>
          </a:p>
          <a:p>
            <a:pPr rtl="0"/>
            <a:r>
              <a:rPr lang="en-NZ" sz="1200" b="0" i="0" u="none" strike="noStrike" kern="1200" dirty="0">
                <a:solidFill>
                  <a:schemeClr val="tx1"/>
                </a:solidFill>
                <a:effectLst/>
                <a:latin typeface="+mn-lt"/>
                <a:ea typeface="+mn-ea"/>
                <a:cs typeface="+mn-cs"/>
              </a:rPr>
              <a:t>Highlight to pupils that the thoughts and feelings young people face are valid but can change over time. </a:t>
            </a:r>
            <a:endParaRPr lang="en-GB" sz="1200" b="0" i="0" u="none" strike="noStrike" kern="1200" dirty="0">
              <a:solidFill>
                <a:schemeClr val="tx1"/>
              </a:solidFill>
              <a:effectLst/>
              <a:latin typeface="+mn-lt"/>
              <a:ea typeface="+mn-ea"/>
              <a:cs typeface="+mn-cs"/>
            </a:endParaRPr>
          </a:p>
          <a:p>
            <a:pPr rtl="0"/>
            <a:endParaRPr lang="en-GB" sz="1200" b="0" i="0" u="none" strike="noStrike" kern="1200" dirty="0">
              <a:solidFill>
                <a:schemeClr val="tx1"/>
              </a:solidFill>
              <a:effectLst/>
              <a:latin typeface="+mn-lt"/>
              <a:ea typeface="+mn-ea"/>
              <a:cs typeface="+mn-cs"/>
            </a:endParaRPr>
          </a:p>
          <a:p>
            <a:pPr rtl="0"/>
            <a:r>
              <a:rPr lang="en-GB" sz="1200" i="0" dirty="0">
                <a:effectLst/>
                <a:latin typeface="+mn-lt"/>
                <a:ea typeface="Times New Roman" panose="02020603050405020304" pitchFamily="18" charset="0"/>
              </a:rPr>
              <a:t>Subsequently, summarise to pupils that </a:t>
            </a:r>
            <a:r>
              <a:rPr lang="en-NZ" sz="1200" b="0" i="0" u="none" strike="noStrike" kern="1200" dirty="0">
                <a:solidFill>
                  <a:schemeClr val="tx1"/>
                </a:solidFill>
                <a:effectLst/>
                <a:latin typeface="+mn-lt"/>
                <a:ea typeface="+mn-ea"/>
                <a:cs typeface="+mn-cs"/>
              </a:rPr>
              <a:t>sometimes people can experience very intense emotions, which when negative can be upsetting and isolating. This can make people feel as though there is something ‘wrong’ with them, no one else feels how they do and therefore they can find it hard to tell people about being bullied. There are however people everywhere who have similar experiences and understand what it is like to be bullied. Talking about what is happening is a powerful tool to help empower young people. </a:t>
            </a:r>
          </a:p>
          <a:p>
            <a:pPr rtl="0"/>
            <a:endParaRPr lang="en-NZ"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effectLst/>
                <a:latin typeface="+mn-lt"/>
                <a:ea typeface="Times New Roman" panose="02020603050405020304" pitchFamily="18" charset="0"/>
              </a:rPr>
              <a:t>Encourage pupils to have a think about any further questions they might have about this task.</a:t>
            </a:r>
          </a:p>
        </p:txBody>
      </p:sp>
      <p:sp>
        <p:nvSpPr>
          <p:cNvPr id="4" name="Slide Number Placeholder 3"/>
          <p:cNvSpPr>
            <a:spLocks noGrp="1"/>
          </p:cNvSpPr>
          <p:nvPr>
            <p:ph type="sldNum" sz="quarter" idx="5"/>
          </p:nvPr>
        </p:nvSpPr>
        <p:spPr/>
        <p:txBody>
          <a:bodyPr/>
          <a:lstStyle/>
          <a:p>
            <a:fld id="{31B3FF19-8921-B447-80B5-DE497E3524FF}" type="slidenum">
              <a:rPr lang="en-US" smtClean="0"/>
              <a:t>10</a:t>
            </a:fld>
            <a:endParaRPr lang="en-US" dirty="0"/>
          </a:p>
        </p:txBody>
      </p:sp>
    </p:spTree>
    <p:extLst>
      <p:ext uri="{BB962C8B-B14F-4D97-AF65-F5344CB8AC3E}">
        <p14:creationId xmlns:p14="http://schemas.microsoft.com/office/powerpoint/2010/main" val="32204653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slides 11-18)</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Read out this short story about Alex’s day at school.</a:t>
            </a:r>
            <a:endParaRPr lang="en-NZ" b="0" dirty="0">
              <a:effectLst/>
            </a:endParaRPr>
          </a:p>
          <a:p>
            <a:br>
              <a:rPr lang="en-NZ" dirty="0"/>
            </a:br>
            <a:endParaRPr lang="en-GB" b="1" dirty="0"/>
          </a:p>
        </p:txBody>
      </p:sp>
      <p:sp>
        <p:nvSpPr>
          <p:cNvPr id="4" name="Slide Number Placeholder 3"/>
          <p:cNvSpPr>
            <a:spLocks noGrp="1"/>
          </p:cNvSpPr>
          <p:nvPr>
            <p:ph type="sldNum" sz="quarter" idx="10"/>
          </p:nvPr>
        </p:nvSpPr>
        <p:spPr/>
        <p:txBody>
          <a:bodyPr/>
          <a:lstStyle/>
          <a:p>
            <a:fld id="{31B3FF19-8921-B447-80B5-DE497E3524FF}" type="slidenum">
              <a:rPr lang="en-US" smtClean="0"/>
              <a:t>11</a:t>
            </a:fld>
            <a:endParaRPr lang="en-US" dirty="0"/>
          </a:p>
        </p:txBody>
      </p:sp>
    </p:spTree>
    <p:extLst>
      <p:ext uri="{BB962C8B-B14F-4D97-AF65-F5344CB8AC3E}">
        <p14:creationId xmlns:p14="http://schemas.microsoft.com/office/powerpoint/2010/main" val="1781910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continued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Read out this short story about Alex’s day at school.</a:t>
            </a:r>
            <a:endParaRPr lang="en-NZ" b="0" dirty="0">
              <a:effectLst/>
            </a:endParaRPr>
          </a:p>
          <a:p>
            <a:br>
              <a:rPr lang="en-NZ" dirty="0"/>
            </a:br>
            <a:endParaRPr lang="en-GB" b="1" dirty="0"/>
          </a:p>
        </p:txBody>
      </p:sp>
      <p:sp>
        <p:nvSpPr>
          <p:cNvPr id="4" name="Slide Number Placeholder 3"/>
          <p:cNvSpPr>
            <a:spLocks noGrp="1"/>
          </p:cNvSpPr>
          <p:nvPr>
            <p:ph type="sldNum" sz="quarter" idx="10"/>
          </p:nvPr>
        </p:nvSpPr>
        <p:spPr/>
        <p:txBody>
          <a:bodyPr/>
          <a:lstStyle/>
          <a:p>
            <a:fld id="{31B3FF19-8921-B447-80B5-DE497E3524FF}" type="slidenum">
              <a:rPr lang="en-US" smtClean="0"/>
              <a:t>12</a:t>
            </a:fld>
            <a:endParaRPr lang="en-US" dirty="0"/>
          </a:p>
        </p:txBody>
      </p:sp>
    </p:spTree>
    <p:extLst>
      <p:ext uri="{BB962C8B-B14F-4D97-AF65-F5344CB8AC3E}">
        <p14:creationId xmlns:p14="http://schemas.microsoft.com/office/powerpoint/2010/main" val="3913919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continued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Ask pupils to work in pairs or small groups to discuss the questions.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Feedback answers to the discussion questions as a class.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Explain to pupils that there are ways to deal with bullying/cyberbullying safely.   Explain to pupils that they will complete a multiple-choice quiz to see if they understand how best this can be achieved.</a:t>
            </a:r>
            <a:endParaRPr lang="en-NZ" b="0" dirty="0">
              <a:effectLst/>
            </a:endParaRPr>
          </a:p>
          <a:p>
            <a:br>
              <a:rPr lang="en-NZ"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13</a:t>
            </a:fld>
            <a:endParaRPr lang="en-US" dirty="0"/>
          </a:p>
        </p:txBody>
      </p:sp>
    </p:spTree>
    <p:extLst>
      <p:ext uri="{BB962C8B-B14F-4D97-AF65-F5344CB8AC3E}">
        <p14:creationId xmlns:p14="http://schemas.microsoft.com/office/powerpoint/2010/main" val="11103433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continued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Read the multiple-choice question and the three possible answers to the class. Instruct pupils to answer the question individually using mini-whiteboards, paper, or use hands (One hand = A, Two hands = B, Hands on head = C) to show their answers. Provide the answer and discuss any class feedback, then move onto the next question.</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pPr rtl="0"/>
            <a:r>
              <a:rPr lang="en-NZ" sz="1200" b="0" i="0" u="sng" kern="1200" dirty="0">
                <a:solidFill>
                  <a:schemeClr val="tx1"/>
                </a:solidFill>
                <a:effectLst/>
                <a:latin typeface="+mn-lt"/>
                <a:ea typeface="+mn-ea"/>
                <a:cs typeface="+mn-cs"/>
              </a:rPr>
              <a:t>Quiz Question 1: What could Nav do?</a:t>
            </a:r>
            <a:r>
              <a:rPr lang="en-NZ" sz="1200" b="0" i="0" u="none" kern="1200" dirty="0">
                <a:solidFill>
                  <a:schemeClr val="tx1"/>
                </a:solidFill>
                <a:effectLst/>
                <a:latin typeface="+mn-lt"/>
                <a:ea typeface="+mn-ea"/>
                <a:cs typeface="+mn-cs"/>
              </a:rPr>
              <a:t> </a:t>
            </a:r>
            <a:endParaRPr lang="en-NZ" b="0" u="none" dirty="0">
              <a:effectLst/>
            </a:endParaRPr>
          </a:p>
          <a:p>
            <a:pPr rtl="0"/>
            <a:br>
              <a:rPr lang="en-NZ" b="0" dirty="0">
                <a:effectLst/>
              </a:rPr>
            </a:br>
            <a:r>
              <a:rPr lang="en-NZ" sz="1200" b="0" i="0" u="none" strike="noStrike" kern="1200" dirty="0">
                <a:solidFill>
                  <a:schemeClr val="tx1"/>
                </a:solidFill>
                <a:effectLst/>
                <a:latin typeface="+mn-lt"/>
                <a:ea typeface="+mn-ea"/>
                <a:cs typeface="+mn-cs"/>
              </a:rPr>
              <a:t>Nav sees a friend at school get pushed in the playground…</a:t>
            </a:r>
            <a:endParaRPr lang="en-NZ" b="0" dirty="0">
              <a:effectLst/>
            </a:endParaRP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Tell other pupils in school</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Tell a member of staff in school </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Tell the police</a:t>
            </a:r>
          </a:p>
          <a:p>
            <a:pPr marL="0" indent="0" rtl="0" fontAlgn="base">
              <a:buFont typeface="Arial" panose="020B0604020202020204" pitchFamily="34" charset="0"/>
              <a:buNone/>
            </a:pPr>
            <a:endParaRPr lang="en-NZ" sz="1200" b="0"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Potential answers and important key messaging:</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pPr rtl="0"/>
            <a:r>
              <a:rPr lang="en-NZ" sz="1200" b="1" i="0" u="none" strike="noStrike" kern="1200" dirty="0">
                <a:solidFill>
                  <a:schemeClr val="tx1"/>
                </a:solidFill>
                <a:effectLst/>
                <a:latin typeface="+mn-lt"/>
                <a:ea typeface="+mn-ea"/>
                <a:cs typeface="+mn-cs"/>
              </a:rPr>
              <a:t>b. </a:t>
            </a:r>
            <a:r>
              <a:rPr lang="en-NZ" sz="1200" b="0" i="0" u="none" strike="noStrike" kern="1200" dirty="0">
                <a:solidFill>
                  <a:schemeClr val="tx1"/>
                </a:solidFill>
                <a:effectLst/>
                <a:latin typeface="+mn-lt"/>
                <a:ea typeface="+mn-ea"/>
                <a:cs typeface="+mn-cs"/>
              </a:rPr>
              <a:t>Explain to pupils that it is important to report physical bullying to a member of staff, so that the person who is being bullied can be supported and the school can try and stop bullying taking place in the future. Let pupils know that they can tell any trusted adult.</a:t>
            </a:r>
            <a:endParaRPr lang="en-NZ" b="0" dirty="0">
              <a:effectLst/>
            </a:endParaRPr>
          </a:p>
          <a:p>
            <a:br>
              <a:rPr lang="en-NZ"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14</a:t>
            </a:fld>
            <a:endParaRPr lang="en-US" dirty="0"/>
          </a:p>
        </p:txBody>
      </p:sp>
    </p:spTree>
    <p:extLst>
      <p:ext uri="{BB962C8B-B14F-4D97-AF65-F5344CB8AC3E}">
        <p14:creationId xmlns:p14="http://schemas.microsoft.com/office/powerpoint/2010/main" val="2964678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continued</a:t>
            </a:r>
            <a:endParaRPr lang="en-NZ" b="0" dirty="0">
              <a:effectLst/>
            </a:endParaRPr>
          </a:p>
          <a:p>
            <a:pPr rtl="0"/>
            <a:br>
              <a:rPr lang="en-NZ" b="0" dirty="0">
                <a:effectLst/>
              </a:rPr>
            </a:br>
            <a:r>
              <a:rPr lang="en-NZ" sz="1200" b="0" i="0" u="sng" kern="1200" dirty="0">
                <a:solidFill>
                  <a:schemeClr val="tx1"/>
                </a:solidFill>
                <a:effectLst/>
                <a:latin typeface="+mn-lt"/>
                <a:ea typeface="+mn-ea"/>
                <a:cs typeface="+mn-cs"/>
              </a:rPr>
              <a:t>Quiz Question 2: What could Sam do?</a:t>
            </a:r>
            <a:r>
              <a:rPr lang="en-NZ" sz="1200" b="0" i="0" u="none" kern="1200" dirty="0">
                <a:solidFill>
                  <a:schemeClr val="tx1"/>
                </a:solidFill>
                <a:effectLst/>
                <a:latin typeface="+mn-lt"/>
                <a:ea typeface="+mn-ea"/>
                <a:cs typeface="+mn-cs"/>
              </a:rPr>
              <a:t> </a:t>
            </a:r>
            <a:endParaRPr lang="en-NZ" b="0" u="none" dirty="0">
              <a:effectLst/>
            </a:endParaRPr>
          </a:p>
          <a:p>
            <a:pPr rtl="0"/>
            <a:br>
              <a:rPr lang="en-NZ" b="0" dirty="0">
                <a:effectLst/>
              </a:rPr>
            </a:br>
            <a:r>
              <a:rPr lang="en-NZ" sz="1200" b="0" i="0" u="none" strike="noStrike" kern="1200" dirty="0">
                <a:solidFill>
                  <a:schemeClr val="tx1"/>
                </a:solidFill>
                <a:effectLst/>
                <a:latin typeface="+mn-lt"/>
                <a:ea typeface="+mn-ea"/>
                <a:cs typeface="+mn-cs"/>
              </a:rPr>
              <a:t>A pupil in school has been sending Sam nasty pictures and messages to their phone for the last 6 months…</a:t>
            </a:r>
            <a:endParaRPr lang="en-NZ" b="0" dirty="0">
              <a:effectLst/>
            </a:endParaRP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Explain the situation to a trusted adult or friend</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Report the situation to the school who could support telling the police </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Both of the above</a:t>
            </a:r>
            <a:br>
              <a:rPr lang="en-NZ" sz="1200" b="0" i="0" u="none" strike="noStrike" kern="1200" dirty="0">
                <a:solidFill>
                  <a:schemeClr val="tx1"/>
                </a:solidFill>
                <a:effectLst/>
                <a:latin typeface="+mn-lt"/>
                <a:ea typeface="+mn-ea"/>
                <a:cs typeface="+mn-cs"/>
              </a:rPr>
            </a:br>
            <a:r>
              <a:rPr lang="en-NZ" sz="1200" b="1" i="0" u="none" strike="noStrike" kern="1200" dirty="0">
                <a:solidFill>
                  <a:schemeClr val="tx1"/>
                </a:solidFill>
                <a:effectLst/>
                <a:latin typeface="+mn-lt"/>
                <a:ea typeface="+mn-ea"/>
                <a:cs typeface="+mn-cs"/>
              </a:rPr>
              <a:t> </a:t>
            </a:r>
            <a:endParaRPr lang="en-NZ" sz="1200" b="0"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Potential answers and important key messaging:</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r>
              <a:rPr lang="en-NZ" sz="1200" b="1" i="0" u="none" strike="noStrike" kern="1200" dirty="0">
                <a:solidFill>
                  <a:schemeClr val="tx1"/>
                </a:solidFill>
                <a:effectLst/>
                <a:latin typeface="+mn-lt"/>
                <a:ea typeface="+mn-ea"/>
                <a:cs typeface="+mn-cs"/>
              </a:rPr>
              <a:t>c</a:t>
            </a:r>
            <a:r>
              <a:rPr lang="en-NZ" sz="1200" b="0" i="0" u="none" strike="noStrike" kern="1200" dirty="0">
                <a:solidFill>
                  <a:schemeClr val="tx1"/>
                </a:solidFill>
                <a:effectLst/>
                <a:latin typeface="+mn-lt"/>
                <a:ea typeface="+mn-ea"/>
                <a:cs typeface="+mn-cs"/>
              </a:rPr>
              <a:t>. Both of the above. Explain to pupils that it is important to report ongoing cyberbullying to a trusted adult or friend so that the person being bullied can be supported. It would also be a good idea to let the school know so they can try and prevent this behaviour happening in the first place. It is also important to get advice from a trusted adult and/or school staff member about whether the police need to be informed, as the bully/bullies might be committing a crime.</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15</a:t>
            </a:fld>
            <a:endParaRPr lang="en-US" dirty="0"/>
          </a:p>
        </p:txBody>
      </p:sp>
    </p:spTree>
    <p:extLst>
      <p:ext uri="{BB962C8B-B14F-4D97-AF65-F5344CB8AC3E}">
        <p14:creationId xmlns:p14="http://schemas.microsoft.com/office/powerpoint/2010/main" val="781277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continued</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pPr rtl="0"/>
            <a:r>
              <a:rPr lang="en-NZ" sz="1200" b="0" i="0" u="sng" kern="1200" dirty="0">
                <a:solidFill>
                  <a:schemeClr val="tx1"/>
                </a:solidFill>
                <a:effectLst/>
                <a:latin typeface="+mn-lt"/>
                <a:ea typeface="+mn-ea"/>
                <a:cs typeface="+mn-cs"/>
              </a:rPr>
              <a:t>Quiz Question 3: What could Mo do?</a:t>
            </a:r>
            <a:r>
              <a:rPr lang="en-NZ" sz="1200" b="0" i="0" u="none" kern="1200" dirty="0">
                <a:solidFill>
                  <a:schemeClr val="tx1"/>
                </a:solidFill>
                <a:effectLst/>
                <a:latin typeface="+mn-lt"/>
                <a:ea typeface="+mn-ea"/>
                <a:cs typeface="+mn-cs"/>
              </a:rPr>
              <a:t> </a:t>
            </a:r>
            <a:endParaRPr lang="en-NZ" b="0" u="none" dirty="0">
              <a:effectLst/>
            </a:endParaRPr>
          </a:p>
          <a:p>
            <a:pPr rtl="0"/>
            <a:br>
              <a:rPr lang="en-NZ" b="0" dirty="0">
                <a:effectLst/>
              </a:rPr>
            </a:br>
            <a:r>
              <a:rPr lang="en-NZ" sz="1200" b="0" i="0" u="none" strike="noStrike" kern="1200" dirty="0">
                <a:solidFill>
                  <a:schemeClr val="tx1"/>
                </a:solidFill>
                <a:effectLst/>
                <a:latin typeface="+mn-lt"/>
                <a:ea typeface="+mn-ea"/>
                <a:cs typeface="+mn-cs"/>
              </a:rPr>
              <a:t>One of Mo’s friends doesn’t want to invite another friend to their birthday party…</a:t>
            </a:r>
            <a:endParaRPr lang="en-NZ" b="0" dirty="0">
              <a:effectLst/>
            </a:endParaRP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Speak to a trusted adult</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Speak to a staff member at school </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Speak to the friends involved </a:t>
            </a:r>
          </a:p>
          <a:p>
            <a:pPr marL="0" indent="0" rtl="0" fontAlgn="base">
              <a:buFont typeface="+mj-lt"/>
              <a:buNone/>
            </a:pPr>
            <a:endParaRPr lang="en-NZ" sz="1200" b="0"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Potential answers and important key messaging:</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r>
              <a:rPr lang="en-NZ" sz="1200" b="1" i="0" u="none" strike="noStrike" kern="1200" dirty="0">
                <a:solidFill>
                  <a:schemeClr val="tx1"/>
                </a:solidFill>
                <a:effectLst/>
                <a:latin typeface="+mn-lt"/>
                <a:ea typeface="+mn-ea"/>
                <a:cs typeface="+mn-cs"/>
              </a:rPr>
              <a:t>c.</a:t>
            </a:r>
            <a:r>
              <a:rPr lang="en-NZ" sz="1200" b="0" i="0" u="none" strike="noStrike" kern="1200" dirty="0">
                <a:solidFill>
                  <a:schemeClr val="tx1"/>
                </a:solidFill>
                <a:effectLst/>
                <a:latin typeface="+mn-lt"/>
                <a:ea typeface="+mn-ea"/>
                <a:cs typeface="+mn-cs"/>
              </a:rPr>
              <a:t> Explain to pupils that all friendship groups experience challenging situations, and sometimes people can behave poorly or hurt somebody's feelings on purpose or accidentally as a one off. This may not be bullying, it may be that someone just made a mistake, and the friends might be able to solve the problem by talking to each other. </a:t>
            </a:r>
            <a:r>
              <a:rPr lang="en-NZ" sz="1200" b="1" i="0" u="none" strike="noStrike" kern="1200" dirty="0">
                <a:solidFill>
                  <a:schemeClr val="tx1"/>
                </a:solidFill>
                <a:effectLst/>
                <a:latin typeface="+mn-lt"/>
                <a:ea typeface="+mn-ea"/>
                <a:cs typeface="+mn-cs"/>
              </a:rPr>
              <a:t>However, if someone is consistently left out on purpose over and over again, then a trusted adult should be told, as this is bullying.</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16</a:t>
            </a:fld>
            <a:endParaRPr lang="en-US" dirty="0"/>
          </a:p>
        </p:txBody>
      </p:sp>
    </p:spTree>
    <p:extLst>
      <p:ext uri="{BB962C8B-B14F-4D97-AF65-F5344CB8AC3E}">
        <p14:creationId xmlns:p14="http://schemas.microsoft.com/office/powerpoint/2010/main" val="3011632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continued</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pPr rtl="0"/>
            <a:r>
              <a:rPr lang="en-NZ" sz="1200" b="0" i="0" u="sng" kern="1200" dirty="0">
                <a:solidFill>
                  <a:schemeClr val="tx1"/>
                </a:solidFill>
                <a:effectLst/>
                <a:latin typeface="+mn-lt"/>
                <a:ea typeface="+mn-ea"/>
                <a:cs typeface="+mn-cs"/>
              </a:rPr>
              <a:t>Quiz Question 4: What could Charlie do?</a:t>
            </a:r>
            <a:r>
              <a:rPr lang="en-NZ" sz="1200" b="0" i="0" u="none" kern="1200" dirty="0">
                <a:solidFill>
                  <a:schemeClr val="tx1"/>
                </a:solidFill>
                <a:effectLst/>
                <a:latin typeface="+mn-lt"/>
                <a:ea typeface="+mn-ea"/>
                <a:cs typeface="+mn-cs"/>
              </a:rPr>
              <a:t> </a:t>
            </a:r>
            <a:endParaRPr lang="en-NZ" b="0" u="none" dirty="0">
              <a:effectLst/>
            </a:endParaRPr>
          </a:p>
          <a:p>
            <a:pPr algn="l">
              <a:lnSpc>
                <a:spcPct val="100000"/>
              </a:lnSpc>
              <a:spcBef>
                <a:spcPts val="1200"/>
              </a:spcBef>
            </a:pPr>
            <a:br>
              <a:rPr lang="en-NZ" b="0" dirty="0">
                <a:effectLst/>
              </a:rPr>
            </a:br>
            <a:r>
              <a:rPr lang="en-NZ" b="0" dirty="0">
                <a:effectLst/>
              </a:rPr>
              <a:t>Someone</a:t>
            </a:r>
            <a:r>
              <a:rPr lang="en-GB" sz="1200" dirty="0">
                <a:solidFill>
                  <a:schemeClr val="bg1"/>
                </a:solidFill>
              </a:rPr>
              <a:t> asks Charlie to send everyone they know a picture of their friend looking silly… </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Tell them no</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Ask them why they want the picture </a:t>
            </a:r>
          </a:p>
          <a:p>
            <a:pPr marL="228600" indent="-228600" rtl="0" fontAlgn="base">
              <a:buFont typeface="+mj-lt"/>
              <a:buAutoNum type="alphaLcPeriod"/>
            </a:pPr>
            <a:r>
              <a:rPr lang="en-NZ" sz="1200" b="0" i="0" u="none" strike="noStrike" kern="1200" dirty="0">
                <a:solidFill>
                  <a:schemeClr val="tx1"/>
                </a:solidFill>
                <a:effectLst/>
                <a:latin typeface="+mn-lt"/>
                <a:ea typeface="+mn-ea"/>
                <a:cs typeface="+mn-cs"/>
              </a:rPr>
              <a:t>Send the picture straight away</a:t>
            </a:r>
          </a:p>
          <a:p>
            <a:pPr rtl="0"/>
            <a:r>
              <a:rPr lang="en-NZ" sz="1200" b="0" i="0" u="none" strike="noStrike" kern="1200" dirty="0">
                <a:solidFill>
                  <a:schemeClr val="tx1"/>
                </a:solidFill>
                <a:effectLst/>
                <a:latin typeface="+mn-lt"/>
                <a:ea typeface="+mn-ea"/>
                <a:cs typeface="+mn-cs"/>
              </a:rPr>
              <a:t> </a:t>
            </a:r>
            <a:endParaRPr lang="en-NZ" b="0" dirty="0">
              <a:effectLst/>
            </a:endParaRPr>
          </a:p>
          <a:p>
            <a:pPr rtl="0"/>
            <a:r>
              <a:rPr lang="en-NZ" sz="1200" b="1" i="0" u="none" strike="noStrike" kern="1200" dirty="0">
                <a:solidFill>
                  <a:schemeClr val="tx1"/>
                </a:solidFill>
                <a:effectLst/>
                <a:latin typeface="+mn-lt"/>
                <a:ea typeface="+mn-ea"/>
                <a:cs typeface="+mn-cs"/>
              </a:rPr>
              <a:t>Potential answers and important key messaging:</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r>
              <a:rPr lang="en-NZ" sz="1200" b="1" i="0" u="none" strike="noStrike" kern="1200" dirty="0">
                <a:solidFill>
                  <a:schemeClr val="tx1"/>
                </a:solidFill>
                <a:effectLst/>
                <a:latin typeface="+mn-lt"/>
                <a:ea typeface="+mn-ea"/>
                <a:cs typeface="+mn-cs"/>
              </a:rPr>
              <a:t>a or b, but not c.</a:t>
            </a:r>
            <a:r>
              <a:rPr lang="en-NZ" sz="1200" b="0" i="0" u="none" strike="noStrike" kern="1200" dirty="0">
                <a:solidFill>
                  <a:schemeClr val="tx1"/>
                </a:solidFill>
                <a:effectLst/>
                <a:latin typeface="+mn-lt"/>
                <a:ea typeface="+mn-ea"/>
                <a:cs typeface="+mn-cs"/>
              </a:rPr>
              <a:t> Explain to pupils that sharing photos or information (including contact details) about someone without their permission is not ok as it could hurt someone’s feelings or make them feel uncomfortable. To avoid cyberbullying you should always ask the person in the picture if they are ok with it being sent to someone else.</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17</a:t>
            </a:fld>
            <a:endParaRPr lang="en-US" dirty="0"/>
          </a:p>
        </p:txBody>
      </p:sp>
    </p:spTree>
    <p:extLst>
      <p:ext uri="{BB962C8B-B14F-4D97-AF65-F5344CB8AC3E}">
        <p14:creationId xmlns:p14="http://schemas.microsoft.com/office/powerpoint/2010/main" val="1225067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2: What’s the story? (20 mins), continued</a:t>
            </a:r>
            <a:endParaRPr lang="en-NZ" b="0" dirty="0">
              <a:effectLst/>
            </a:endParaRPr>
          </a:p>
          <a:p>
            <a:pPr rtl="0"/>
            <a:br>
              <a:rPr lang="en-NZ" b="0" dirty="0">
                <a:effectLst/>
              </a:rPr>
            </a:br>
            <a:r>
              <a:rPr lang="en-NZ" sz="1200" b="0" i="0" u="sng" kern="1200" dirty="0">
                <a:solidFill>
                  <a:schemeClr val="tx1"/>
                </a:solidFill>
                <a:effectLst/>
                <a:latin typeface="+mn-lt"/>
                <a:ea typeface="+mn-ea"/>
                <a:cs typeface="+mn-cs"/>
              </a:rPr>
              <a:t>Quiz Question 5: What could Amal do?</a:t>
            </a:r>
            <a:r>
              <a:rPr lang="en-NZ" sz="1200" b="0" i="0" u="none" kern="1200" dirty="0">
                <a:solidFill>
                  <a:schemeClr val="tx1"/>
                </a:solidFill>
                <a:effectLst/>
                <a:latin typeface="+mn-lt"/>
                <a:ea typeface="+mn-ea"/>
                <a:cs typeface="+mn-cs"/>
              </a:rPr>
              <a:t> </a:t>
            </a:r>
            <a:endParaRPr lang="en-NZ" b="0" u="none" dirty="0">
              <a:effectLst/>
            </a:endParaRPr>
          </a:p>
          <a:p>
            <a:pPr rtl="0"/>
            <a:r>
              <a:rPr lang="en-NZ" sz="1200" b="0" i="0" u="none" strike="noStrike" kern="1200" dirty="0">
                <a:solidFill>
                  <a:schemeClr val="tx1"/>
                </a:solidFill>
                <a:effectLst/>
                <a:latin typeface="+mn-lt"/>
                <a:ea typeface="+mn-ea"/>
                <a:cs typeface="+mn-cs"/>
              </a:rPr>
              <a:t> </a:t>
            </a:r>
            <a:endParaRPr lang="en-NZ" b="0" dirty="0">
              <a:effectLst/>
            </a:endParaRPr>
          </a:p>
          <a:p>
            <a:pPr algn="l">
              <a:lnSpc>
                <a:spcPct val="100000"/>
              </a:lnSpc>
              <a:spcBef>
                <a:spcPts val="1200"/>
              </a:spcBef>
            </a:pPr>
            <a:r>
              <a:rPr lang="en-GB" sz="1200" dirty="0">
                <a:solidFill>
                  <a:schemeClr val="bg1"/>
                </a:solidFill>
              </a:rPr>
              <a:t>Someone at school says they are being bullied on social media but asks Amal not to tell anyone…</a:t>
            </a:r>
          </a:p>
          <a:p>
            <a:pPr marL="228600" indent="-228600" algn="l">
              <a:lnSpc>
                <a:spcPct val="100000"/>
              </a:lnSpc>
              <a:spcBef>
                <a:spcPts val="1200"/>
              </a:spcBef>
              <a:buFont typeface="+mj-lt"/>
              <a:buAutoNum type="alphaLcPeriod"/>
            </a:pPr>
            <a:r>
              <a:rPr lang="en-GB" sz="1200" dirty="0">
                <a:solidFill>
                  <a:schemeClr val="bg1"/>
                </a:solidFill>
              </a:rPr>
              <a:t>Tell them they will not keep this secret, it is too important, but will support them in telling family and/or the school </a:t>
            </a:r>
          </a:p>
          <a:p>
            <a:pPr marL="228600" indent="-228600" algn="l">
              <a:lnSpc>
                <a:spcPct val="100000"/>
              </a:lnSpc>
              <a:spcBef>
                <a:spcPts val="1200"/>
              </a:spcBef>
              <a:buFont typeface="+mj-lt"/>
              <a:buAutoNum type="alphaLcPeriod"/>
            </a:pPr>
            <a:r>
              <a:rPr lang="en-GB" sz="1200" dirty="0">
                <a:solidFill>
                  <a:schemeClr val="bg1"/>
                </a:solidFill>
              </a:rPr>
              <a:t>Tell a member of staff in school without telling them</a:t>
            </a:r>
          </a:p>
          <a:p>
            <a:pPr marL="228600" indent="-228600" algn="l">
              <a:lnSpc>
                <a:spcPct val="100000"/>
              </a:lnSpc>
              <a:spcBef>
                <a:spcPts val="1200"/>
              </a:spcBef>
              <a:buFont typeface="+mj-lt"/>
              <a:buAutoNum type="alphaLcPeriod"/>
            </a:pPr>
            <a:r>
              <a:rPr lang="en-GB" sz="1200" dirty="0">
                <a:solidFill>
                  <a:schemeClr val="bg1"/>
                </a:solidFill>
              </a:rPr>
              <a:t>Tell another friend in the same class about the situation and ask for their advice</a:t>
            </a:r>
          </a:p>
          <a:p>
            <a:pPr rtl="0"/>
            <a:endParaRPr lang="en-NZ" sz="1200" b="1"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Potential answers and important key messaging:</a:t>
            </a:r>
            <a:endParaRPr lang="en-NZ" b="0" dirty="0">
              <a:effectLst/>
            </a:endParaRPr>
          </a:p>
          <a:p>
            <a:pPr rtl="0"/>
            <a:r>
              <a:rPr lang="en-NZ" sz="1200" b="1" i="0" u="none" strike="noStrike" kern="1200" dirty="0">
                <a:solidFill>
                  <a:schemeClr val="tx1"/>
                </a:solidFill>
                <a:effectLst/>
                <a:latin typeface="+mn-lt"/>
                <a:ea typeface="+mn-ea"/>
                <a:cs typeface="+mn-cs"/>
              </a:rPr>
              <a:t> </a:t>
            </a:r>
            <a:endParaRPr lang="en-NZ" b="0" dirty="0">
              <a:effectLst/>
            </a:endParaRPr>
          </a:p>
          <a:p>
            <a:r>
              <a:rPr lang="en-NZ" sz="1200" b="1" i="0" u="none" strike="noStrike" kern="1200" dirty="0">
                <a:solidFill>
                  <a:schemeClr val="tx1"/>
                </a:solidFill>
                <a:effectLst/>
                <a:latin typeface="+mn-lt"/>
                <a:ea typeface="+mn-ea"/>
                <a:cs typeface="+mn-cs"/>
              </a:rPr>
              <a:t>a, maybe b depending on how serious the situation, not c. </a:t>
            </a:r>
            <a:r>
              <a:rPr lang="en-NZ" sz="1200" b="0" i="0" u="none" strike="noStrike" kern="1200" dirty="0">
                <a:solidFill>
                  <a:schemeClr val="tx1"/>
                </a:solidFill>
                <a:effectLst/>
                <a:latin typeface="+mn-lt"/>
                <a:ea typeface="+mn-ea"/>
                <a:cs typeface="+mn-cs"/>
              </a:rPr>
              <a:t>Explain to pupils that sometimes, keeping promises is important to friendships, however if someone is being bullied it is very important that an adult knows so they can provide support and try and stop the bullying. Telling other pupils about a friend that is being bullied might seem like a good idea if you want advice, however sometimes it can make the bullying worse. It is better to speak directly to the person being bullied, a parent/carer or trusted adult in school. </a:t>
            </a:r>
          </a:p>
          <a:p>
            <a:endParaRPr lang="en-NZ" sz="1200" b="0" i="0" u="none" strike="noStrike" kern="1200" dirty="0">
              <a:solidFill>
                <a:schemeClr val="tx1"/>
              </a:solidFill>
              <a:effectLst/>
              <a:latin typeface="+mn-lt"/>
              <a:ea typeface="+mn-ea"/>
              <a:cs typeface="+mn-cs"/>
            </a:endParaRPr>
          </a:p>
          <a:p>
            <a:r>
              <a:rPr lang="en-NZ" sz="1200" b="0" i="0" u="none" strike="noStrike" kern="1200" dirty="0">
                <a:solidFill>
                  <a:schemeClr val="tx1"/>
                </a:solidFill>
                <a:effectLst/>
                <a:latin typeface="+mn-lt"/>
                <a:ea typeface="+mn-ea"/>
                <a:cs typeface="+mn-cs"/>
              </a:rPr>
              <a:t>Before moving on, ask pupils if they have any questions about the scenarios discussed in the quiz or any other content that has been covered in activity 2. </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18</a:t>
            </a:fld>
            <a:endParaRPr lang="en-US" dirty="0"/>
          </a:p>
        </p:txBody>
      </p:sp>
    </p:spTree>
    <p:extLst>
      <p:ext uri="{BB962C8B-B14F-4D97-AF65-F5344CB8AC3E}">
        <p14:creationId xmlns:p14="http://schemas.microsoft.com/office/powerpoint/2010/main" val="459324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3: Circles of support (10 mins, slides 19-20)</a:t>
            </a:r>
          </a:p>
          <a:p>
            <a:pPr rtl="0"/>
            <a:endParaRPr lang="en-NZ" b="0" dirty="0">
              <a:effectLst/>
            </a:endParaRPr>
          </a:p>
          <a:p>
            <a:pPr rtl="0"/>
            <a:r>
              <a:rPr lang="en-NZ" sz="1200" b="0" i="0" u="none" strike="noStrike" kern="1200" dirty="0">
                <a:solidFill>
                  <a:schemeClr val="tx1"/>
                </a:solidFill>
                <a:effectLst/>
                <a:latin typeface="+mn-lt"/>
                <a:ea typeface="+mn-ea"/>
                <a:cs typeface="+mn-cs"/>
              </a:rPr>
              <a:t>Show class the two support lists. Explain to pupils that there are lots of different places you can get support and advice about bullying, and for people who are being bullied – they are not alone! Sharing information with trusted adults at home or in school is suggested, such as teachers, parents and older family members. In addition to seeking support from others, there are also things young people can do in their everyday lives to make themselves feel good and build their self-esteem, so that bullying does not change how they view themselves.</a:t>
            </a:r>
            <a:endParaRPr lang="en-NZ" b="0" dirty="0">
              <a:effectLst/>
            </a:endParaRPr>
          </a:p>
          <a:p>
            <a:pPr rtl="0"/>
            <a:r>
              <a:rPr lang="en-NZ" sz="1200" b="0" i="0" u="none" strike="noStrike" kern="1200" dirty="0">
                <a:solidFill>
                  <a:schemeClr val="tx1"/>
                </a:solidFill>
                <a:effectLst/>
                <a:latin typeface="+mn-lt"/>
                <a:ea typeface="+mn-ea"/>
                <a:cs typeface="+mn-cs"/>
              </a:rPr>
              <a:t> </a:t>
            </a:r>
          </a:p>
          <a:p>
            <a:pPr rtl="0"/>
            <a:r>
              <a:rPr lang="en-NZ" sz="1200" b="0" i="0" u="none" strike="noStrike" kern="1200" dirty="0">
                <a:solidFill>
                  <a:schemeClr val="tx1"/>
                </a:solidFill>
                <a:effectLst/>
                <a:latin typeface="+mn-lt"/>
                <a:ea typeface="+mn-ea"/>
                <a:cs typeface="+mn-cs"/>
              </a:rPr>
              <a:t>Encourage pupils to ask questions, or facilitate whole class discussion about different types of support, such as: </a:t>
            </a:r>
          </a:p>
          <a:p>
            <a:pPr marL="171450" indent="-171450" rtl="0">
              <a:buFont typeface="Arial" panose="020B0604020202020204" pitchFamily="34" charset="0"/>
              <a:buChar char="•"/>
            </a:pPr>
            <a:r>
              <a:rPr lang="en-NZ" sz="1200" b="0" i="1" u="none" strike="noStrike" kern="1200" dirty="0">
                <a:solidFill>
                  <a:schemeClr val="tx1"/>
                </a:solidFill>
                <a:effectLst/>
                <a:latin typeface="+mn-lt"/>
                <a:ea typeface="+mn-ea"/>
                <a:cs typeface="+mn-cs"/>
              </a:rPr>
              <a:t>Who is the best person to talk to in school about bullying?</a:t>
            </a:r>
            <a:r>
              <a:rPr lang="en-NZ" sz="1200" b="0" i="0" u="none" strike="noStrike" kern="1200" dirty="0">
                <a:solidFill>
                  <a:schemeClr val="tx1"/>
                </a:solidFill>
                <a:effectLst/>
                <a:latin typeface="+mn-lt"/>
                <a:ea typeface="+mn-ea"/>
                <a:cs typeface="+mn-cs"/>
              </a:rPr>
              <a:t> </a:t>
            </a:r>
          </a:p>
          <a:p>
            <a:pPr marL="171450" indent="-171450" rtl="0">
              <a:buFont typeface="Arial" panose="020B0604020202020204" pitchFamily="34" charset="0"/>
              <a:buChar char="•"/>
            </a:pPr>
            <a:r>
              <a:rPr lang="en-NZ" sz="1200" b="0" i="1" u="none" strike="noStrike" kern="1200" dirty="0">
                <a:solidFill>
                  <a:schemeClr val="tx1"/>
                </a:solidFill>
                <a:effectLst/>
                <a:latin typeface="+mn-lt"/>
                <a:ea typeface="+mn-ea"/>
                <a:cs typeface="+mn-cs"/>
              </a:rPr>
              <a:t>How do you know if someone feels supported/unsupported?</a:t>
            </a:r>
            <a:r>
              <a:rPr lang="en-NZ" sz="1200" b="0" i="0" u="none" strike="noStrike" kern="1200" dirty="0">
                <a:solidFill>
                  <a:schemeClr val="tx1"/>
                </a:solidFill>
                <a:effectLst/>
                <a:latin typeface="+mn-lt"/>
                <a:ea typeface="+mn-ea"/>
                <a:cs typeface="+mn-cs"/>
              </a:rPr>
              <a:t> </a:t>
            </a:r>
            <a:endParaRPr lang="en-NZ" b="0" dirty="0">
              <a:effectLst/>
            </a:endParaRPr>
          </a:p>
          <a:p>
            <a:pPr rtl="0"/>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Ask pupils to pick one piece of advice from each list and explain how it could support a young person such as Alex or another pupil explored in the session today. Pupils can undertake task in pairs if additional support is required.</a:t>
            </a:r>
          </a:p>
          <a:p>
            <a:pPr rtl="0"/>
            <a:endParaRPr lang="en-NZ" sz="1200" b="0" i="0" u="none" strike="noStrike" kern="1200" dirty="0">
              <a:solidFill>
                <a:schemeClr val="tx1"/>
              </a:solidFill>
              <a:effectLst/>
              <a:latin typeface="+mn-lt"/>
              <a:ea typeface="+mn-ea"/>
              <a:cs typeface="+mn-cs"/>
            </a:endParaRPr>
          </a:p>
          <a:p>
            <a:br>
              <a:rPr lang="en-NZ"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19</a:t>
            </a:fld>
            <a:endParaRPr lang="en-US" dirty="0"/>
          </a:p>
        </p:txBody>
      </p:sp>
    </p:spTree>
    <p:extLst>
      <p:ext uri="{BB962C8B-B14F-4D97-AF65-F5344CB8AC3E}">
        <p14:creationId xmlns:p14="http://schemas.microsoft.com/office/powerpoint/2010/main" val="2535028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a:solidFill>
                  <a:schemeClr val="tx1"/>
                </a:solidFill>
                <a:effectLst/>
                <a:latin typeface="+mn-lt"/>
                <a:ea typeface="+mn-ea"/>
                <a:cs typeface="+mn-cs"/>
              </a:rPr>
              <a:t>Teacher Only</a:t>
            </a:r>
          </a:p>
          <a:p>
            <a:pPr rtl="0"/>
            <a:endParaRPr lang="en-NZ" sz="1200" b="0" i="0" u="none" strike="noStrike" kern="1200" dirty="0">
              <a:solidFill>
                <a:schemeClr val="tx1"/>
              </a:solidFill>
              <a:effectLst/>
              <a:latin typeface="+mn-lt"/>
              <a:ea typeface="+mn-ea"/>
              <a:cs typeface="+mn-cs"/>
            </a:endParaRPr>
          </a:p>
          <a:p>
            <a:pPr rtl="0"/>
            <a:r>
              <a:rPr lang="en-GB" sz="1200" b="0" dirty="0">
                <a:effectLst/>
                <a:latin typeface="+mn-lt"/>
                <a:ea typeface="Times New Roman" panose="02020603050405020304" pitchFamily="18" charset="0"/>
              </a:rPr>
              <a:t>Bullying and cyberbullying is a very important topic and should be embedded into a wider PSHE curriculum as well as being taught within this session. </a:t>
            </a:r>
            <a:endParaRPr lang="en-NZ" sz="1200" b="0" dirty="0">
              <a:effectLst/>
              <a:latin typeface="+mn-lt"/>
            </a:endParaRPr>
          </a:p>
          <a:p>
            <a:pPr rtl="0"/>
            <a:br>
              <a:rPr lang="en-NZ" sz="1200" b="0" dirty="0">
                <a:effectLst/>
                <a:latin typeface="+mn-lt"/>
              </a:rPr>
            </a:br>
            <a:r>
              <a:rPr lang="en-NZ" sz="1200" b="1" i="0" u="none" strike="noStrike" kern="1200" dirty="0">
                <a:solidFill>
                  <a:schemeClr val="tx1"/>
                </a:solidFill>
                <a:effectLst/>
                <a:latin typeface="+mn-lt"/>
                <a:ea typeface="+mn-ea"/>
                <a:cs typeface="+mn-cs"/>
              </a:rPr>
              <a:t>Curriculum links</a:t>
            </a:r>
            <a:endParaRPr lang="en-NZ" sz="1200" b="0" dirty="0">
              <a:effectLst/>
              <a:latin typeface="+mn-lt"/>
            </a:endParaRPr>
          </a:p>
          <a:p>
            <a:pPr rtl="0">
              <a:spcBef>
                <a:spcPts val="0"/>
              </a:spcBef>
              <a:spcAft>
                <a:spcPts val="0"/>
              </a:spcAft>
            </a:pPr>
            <a:r>
              <a:rPr lang="en-US" sz="1200" b="1" i="0" u="sng" strike="noStrike" dirty="0">
                <a:solidFill>
                  <a:srgbClr val="333333"/>
                </a:solidFill>
                <a:effectLst/>
                <a:latin typeface="+mn-lt"/>
              </a:rPr>
              <a:t>PSHE curriculum</a:t>
            </a:r>
            <a:endParaRPr lang="en-US" sz="1200" b="0" u="sng" dirty="0">
              <a:effectLst/>
              <a:latin typeface="+mn-lt"/>
            </a:endParaRPr>
          </a:p>
          <a:p>
            <a:pPr rtl="0"/>
            <a:r>
              <a:rPr lang="en-NZ" sz="1200" b="0" i="0" u="none" strike="noStrike" kern="1200" dirty="0">
                <a:solidFill>
                  <a:schemeClr val="tx1"/>
                </a:solidFill>
                <a:effectLst/>
                <a:latin typeface="+mn-lt"/>
                <a:ea typeface="+mn-ea"/>
                <a:cs typeface="+mn-cs"/>
              </a:rPr>
              <a:t>KS2 Programme of Study Pupils learn:</a:t>
            </a:r>
            <a:endParaRPr lang="en-NZ" sz="1200" b="0" dirty="0">
              <a:effectLst/>
              <a:latin typeface="+mn-lt"/>
            </a:endParaRPr>
          </a:p>
          <a:p>
            <a:pPr rtl="0"/>
            <a:r>
              <a:rPr lang="en-US" sz="1200" b="1" i="1" u="none" strike="noStrike" dirty="0">
                <a:solidFill>
                  <a:srgbClr val="333333"/>
                </a:solidFill>
                <a:effectLst/>
                <a:latin typeface="+mn-lt"/>
              </a:rPr>
              <a:t>Core theme 1: </a:t>
            </a:r>
            <a:r>
              <a:rPr lang="en-NZ" sz="1200" b="1" i="1" u="none" strike="noStrike" kern="1200" dirty="0">
                <a:solidFill>
                  <a:schemeClr val="tx1"/>
                </a:solidFill>
                <a:effectLst/>
                <a:latin typeface="+mn-lt"/>
                <a:ea typeface="+mn-ea"/>
                <a:cs typeface="+mn-cs"/>
              </a:rPr>
              <a:t>Health and Wellbeing</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H20. strategies to respond to feelings, including intense or conflicting feelings; how to manage and respond to feelings appropriately and proportionately in different situations</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H42. about the importance of keeping personal information private; strategies for keeping safe online, including how to manage requests for personal information or images of themselves and others; what to do if frightened or worried by something seen or read online and how to report concerns, inappropriate content and contact</a:t>
            </a:r>
            <a:endParaRPr lang="en-NZ" sz="1200" b="0" dirty="0">
              <a:effectLst/>
              <a:latin typeface="+mn-lt"/>
            </a:endParaRPr>
          </a:p>
          <a:p>
            <a:pPr rtl="0"/>
            <a:r>
              <a:rPr lang="en-US" sz="1200" b="1" i="1" u="none" strike="noStrike" dirty="0">
                <a:solidFill>
                  <a:srgbClr val="333333"/>
                </a:solidFill>
                <a:effectLst/>
                <a:latin typeface="+mn-lt"/>
              </a:rPr>
              <a:t>Core theme 2: </a:t>
            </a:r>
            <a:r>
              <a:rPr lang="en-NZ" sz="1200" b="1" i="1" u="none" strike="noStrike" kern="1200" dirty="0">
                <a:solidFill>
                  <a:schemeClr val="tx1"/>
                </a:solidFill>
                <a:effectLst/>
                <a:latin typeface="+mn-lt"/>
                <a:ea typeface="+mn-ea"/>
                <a:cs typeface="+mn-cs"/>
              </a:rPr>
              <a:t>Relationships</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R18. to recognise if a friendship (online or offline) is making them feel unsafe or uncomfortable; how to manage this and ask for support if necessary</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R19. about the impact of bullying, including offline and online, and the consequences of hurtful behaviour </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R20. strategies to respond to hurtful behaviour experienced or witnessed, offline and online (including teasing, name-calling, bullying, trolling, harassment or the deliberate excluding of others); how to report concerns and get support </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R21. about discrimination: what it means and how to challenge it</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R22. about privacy and personal boundaries; what is appropriate in friendships and wider relationships (including online) </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R23. about why someone may behave differently online, including pretending to be someone they are not; strategies for recognising risks, harmful content and contact; how to report concerns</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R30. that personal behaviour can affect other people; to recognise and model respectful behaviour online</a:t>
            </a:r>
            <a:endParaRPr lang="en-NZ" sz="1200" b="0" dirty="0">
              <a:effectLst/>
              <a:latin typeface="+mn-lt"/>
            </a:endParaRPr>
          </a:p>
          <a:p>
            <a:pPr rtl="0"/>
            <a:r>
              <a:rPr lang="en-US" sz="1200" b="1" i="1" u="none" strike="noStrike" dirty="0">
                <a:solidFill>
                  <a:srgbClr val="333333"/>
                </a:solidFill>
                <a:effectLst/>
                <a:latin typeface="+mn-lt"/>
              </a:rPr>
              <a:t>Core theme 3: </a:t>
            </a:r>
            <a:r>
              <a:rPr lang="en-NZ" sz="1200" b="1" i="1" u="none" strike="noStrike" kern="1200" dirty="0">
                <a:solidFill>
                  <a:schemeClr val="tx1"/>
                </a:solidFill>
                <a:effectLst/>
                <a:latin typeface="+mn-lt"/>
                <a:ea typeface="+mn-ea"/>
                <a:cs typeface="+mn-cs"/>
              </a:rPr>
              <a:t>Living in the wider world</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L11. recognise ways in which the internet and social media can be used both positively and negatively </a:t>
            </a:r>
            <a:endParaRPr lang="en-NZ" sz="1200" b="0" dirty="0">
              <a:effectLst/>
              <a:latin typeface="+mn-lt"/>
            </a:endParaRPr>
          </a:p>
          <a:p>
            <a:pPr marL="171450" indent="-171450" rtl="0">
              <a:buFont typeface="Arial" panose="020B0604020202020204" pitchFamily="34" charset="0"/>
              <a:buChar char="•"/>
            </a:pPr>
            <a:r>
              <a:rPr lang="en-NZ" sz="1200" b="0" i="0" u="none" strike="noStrike" kern="1200" dirty="0">
                <a:solidFill>
                  <a:schemeClr val="tx1"/>
                </a:solidFill>
                <a:effectLst/>
                <a:latin typeface="+mn-lt"/>
                <a:ea typeface="+mn-ea"/>
                <a:cs typeface="+mn-cs"/>
              </a:rPr>
              <a:t>L15. recognise things appropriate to share and things that should not be shared on social media; rules surrounding distribution of images</a:t>
            </a:r>
            <a:endParaRPr lang="en-NZ" sz="1200" b="0" dirty="0">
              <a:effectLst/>
              <a:latin typeface="+mn-lt"/>
            </a:endParaRPr>
          </a:p>
          <a:p>
            <a:pPr rtl="0">
              <a:spcBef>
                <a:spcPts val="0"/>
              </a:spcBef>
              <a:spcAft>
                <a:spcPts val="0"/>
              </a:spcAft>
            </a:pPr>
            <a:endParaRPr lang="en-US" sz="1200" b="1" i="0" u="sng" strike="noStrike" dirty="0">
              <a:solidFill>
                <a:srgbClr val="333333"/>
              </a:solidFill>
              <a:effectLst/>
              <a:latin typeface="+mn-lt"/>
            </a:endParaRPr>
          </a:p>
          <a:p>
            <a:pPr rtl="0">
              <a:spcBef>
                <a:spcPts val="0"/>
              </a:spcBef>
              <a:spcAft>
                <a:spcPts val="0"/>
              </a:spcAft>
            </a:pPr>
            <a:r>
              <a:rPr lang="en-US" sz="1200" b="1" i="0" u="sng" strike="noStrike" dirty="0">
                <a:solidFill>
                  <a:srgbClr val="333333"/>
                </a:solidFill>
                <a:effectLst/>
                <a:latin typeface="+mn-lt"/>
              </a:rPr>
              <a:t>Relationships Education and Health Education statutory guidance</a:t>
            </a:r>
            <a:endParaRPr lang="en-US" sz="1200" b="0" u="sng" dirty="0">
              <a:effectLst/>
              <a:latin typeface="+mn-lt"/>
            </a:endParaRPr>
          </a:p>
          <a:p>
            <a:pPr rtl="0"/>
            <a:r>
              <a:rPr lang="en-NZ" sz="1200" b="0" i="0" u="none" strike="noStrike" kern="1200" dirty="0">
                <a:solidFill>
                  <a:schemeClr val="tx1"/>
                </a:solidFill>
                <a:effectLst/>
                <a:latin typeface="+mn-lt"/>
                <a:ea typeface="+mn-ea"/>
                <a:cs typeface="+mn-cs"/>
              </a:rPr>
              <a:t>“…the curriculum on relationships and on sex should complement, and be supported by, the school’s wider policies on behaviour, inclusion, respect for equality and diversity, bullying and safeguarding…”</a:t>
            </a:r>
            <a:endParaRPr lang="en-NZ" sz="1200" b="0" dirty="0">
              <a:effectLst/>
              <a:latin typeface="+mn-lt"/>
            </a:endParaRPr>
          </a:p>
          <a:p>
            <a:pPr rtl="0"/>
            <a:br>
              <a:rPr lang="en-NZ" sz="1200" b="0" dirty="0">
                <a:effectLst/>
                <a:latin typeface="+mn-lt"/>
              </a:rPr>
            </a:br>
            <a:r>
              <a:rPr lang="en-NZ" sz="1200" b="0" i="0" u="none" strike="noStrike" kern="1200" dirty="0">
                <a:solidFill>
                  <a:schemeClr val="tx1"/>
                </a:solidFill>
                <a:effectLst/>
                <a:latin typeface="+mn-lt"/>
                <a:ea typeface="+mn-ea"/>
                <a:cs typeface="+mn-cs"/>
              </a:rPr>
              <a:t>By the end of primary school pupils should know…</a:t>
            </a:r>
            <a:endParaRPr lang="en-NZ" sz="1200" b="0" dirty="0">
              <a:effectLst/>
              <a:latin typeface="+mn-lt"/>
            </a:endParaRPr>
          </a:p>
          <a:p>
            <a:pPr rtl="0"/>
            <a:r>
              <a:rPr lang="en-NZ" sz="1200" b="1" i="1" u="none" strike="noStrike" kern="1200" dirty="0">
                <a:solidFill>
                  <a:schemeClr val="tx1"/>
                </a:solidFill>
                <a:effectLst/>
                <a:latin typeface="+mn-lt"/>
                <a:ea typeface="+mn-ea"/>
                <a:cs typeface="+mn-cs"/>
              </a:rPr>
              <a:t>Respectful relationships</a:t>
            </a:r>
            <a:endParaRPr lang="en-NZ" sz="1200" b="0" dirty="0">
              <a:effectLst/>
              <a:latin typeface="+mn-lt"/>
            </a:endParaRPr>
          </a:p>
          <a:p>
            <a:pPr marL="171450" indent="-171450" rtl="0" fontAlgn="base">
              <a:buFont typeface="Arial" panose="020B0604020202020204" pitchFamily="34" charset="0"/>
              <a:buChar char="•"/>
            </a:pPr>
            <a:r>
              <a:rPr lang="en-NZ" sz="1200" b="0" i="0" u="none" strike="noStrike" kern="1200" dirty="0">
                <a:solidFill>
                  <a:schemeClr val="tx1"/>
                </a:solidFill>
                <a:effectLst/>
                <a:latin typeface="+mn-lt"/>
                <a:ea typeface="+mn-ea"/>
                <a:cs typeface="+mn-cs"/>
              </a:rPr>
              <a:t>about different types of bullying (including cyberbullying), the impact of bullying, responsibilities of bystanders (primarily reporting bullying to an adult) and how to get help</a:t>
            </a:r>
          </a:p>
          <a:p>
            <a:pPr rtl="0"/>
            <a:r>
              <a:rPr lang="en-NZ" sz="1200" b="1" i="1" u="none" strike="noStrike" kern="1200" dirty="0">
                <a:solidFill>
                  <a:schemeClr val="tx1"/>
                </a:solidFill>
                <a:effectLst/>
                <a:latin typeface="+mn-lt"/>
                <a:ea typeface="+mn-ea"/>
                <a:cs typeface="+mn-cs"/>
              </a:rPr>
              <a:t>Online relationships</a:t>
            </a:r>
            <a:endParaRPr lang="en-NZ" sz="1200" b="0" dirty="0">
              <a:effectLst/>
              <a:latin typeface="+mn-lt"/>
            </a:endParaRPr>
          </a:p>
          <a:p>
            <a:pPr marL="171450" indent="-171450" rtl="0" fontAlgn="base">
              <a:buFont typeface="Arial" panose="020B0604020202020204" pitchFamily="34" charset="0"/>
              <a:buChar char="•"/>
            </a:pPr>
            <a:r>
              <a:rPr lang="en-NZ" sz="1200" b="0" i="0" u="none" strike="noStrike" kern="1200" dirty="0">
                <a:solidFill>
                  <a:schemeClr val="tx1"/>
                </a:solidFill>
                <a:effectLst/>
                <a:latin typeface="+mn-lt"/>
                <a:ea typeface="+mn-ea"/>
                <a:cs typeface="+mn-cs"/>
              </a:rPr>
              <a:t>that the same principles apply to online relationships as to face-to-face relationships, including the importance of respect for others online including when we are anonymous </a:t>
            </a:r>
          </a:p>
          <a:p>
            <a:pPr marL="171450" indent="-171450" rtl="0" fontAlgn="base">
              <a:buFont typeface="Arial" panose="020B0604020202020204" pitchFamily="34" charset="0"/>
              <a:buChar char="•"/>
            </a:pPr>
            <a:r>
              <a:rPr lang="en-NZ" sz="1200" b="0" i="0" u="none" strike="noStrike" kern="1200" dirty="0">
                <a:solidFill>
                  <a:schemeClr val="tx1"/>
                </a:solidFill>
                <a:effectLst/>
                <a:latin typeface="+mn-lt"/>
                <a:ea typeface="+mn-ea"/>
                <a:cs typeface="+mn-cs"/>
              </a:rPr>
              <a:t>the rules and principles for keeping safe online, how to recognise risks, harmful content and contact, and how to report them</a:t>
            </a:r>
          </a:p>
          <a:p>
            <a:pPr rtl="0"/>
            <a:r>
              <a:rPr lang="en-NZ" sz="1200" b="1" i="1" u="none" strike="noStrike" kern="1200" dirty="0">
                <a:solidFill>
                  <a:schemeClr val="tx1"/>
                </a:solidFill>
                <a:effectLst/>
                <a:latin typeface="+mn-lt"/>
                <a:ea typeface="+mn-ea"/>
                <a:cs typeface="+mn-cs"/>
              </a:rPr>
              <a:t>Mental wellbeing</a:t>
            </a:r>
            <a:endParaRPr lang="en-NZ" sz="1200" b="0" dirty="0">
              <a:effectLst/>
              <a:latin typeface="+mn-lt"/>
            </a:endParaRPr>
          </a:p>
          <a:p>
            <a:pPr marL="171450" indent="-171450" rtl="0" fontAlgn="base">
              <a:buFont typeface="Arial" panose="020B0604020202020204" pitchFamily="34" charset="0"/>
              <a:buChar char="•"/>
            </a:pPr>
            <a:r>
              <a:rPr lang="en-NZ" sz="1200" b="0" i="0" u="none" strike="noStrike" kern="1200" dirty="0">
                <a:solidFill>
                  <a:schemeClr val="tx1"/>
                </a:solidFill>
                <a:effectLst/>
                <a:latin typeface="+mn-lt"/>
                <a:ea typeface="+mn-ea"/>
                <a:cs typeface="+mn-cs"/>
              </a:rPr>
              <a:t>that bullying (including cyberbullying) has a negative and often lasting impact on mental wellbeing</a:t>
            </a:r>
          </a:p>
          <a:p>
            <a:pPr rtl="0"/>
            <a:r>
              <a:rPr lang="en-NZ" sz="1200" b="1" i="1" u="none" strike="noStrike" kern="1200" dirty="0">
                <a:solidFill>
                  <a:schemeClr val="tx1"/>
                </a:solidFill>
                <a:effectLst/>
                <a:latin typeface="+mn-lt"/>
                <a:ea typeface="+mn-ea"/>
                <a:cs typeface="+mn-cs"/>
              </a:rPr>
              <a:t>Internet safety and harms </a:t>
            </a:r>
            <a:endParaRPr lang="en-NZ" sz="1200" b="0" dirty="0">
              <a:effectLst/>
              <a:latin typeface="+mn-lt"/>
            </a:endParaRPr>
          </a:p>
          <a:p>
            <a:pPr marL="171450" indent="-171450" rtl="0" fontAlgn="base">
              <a:buFont typeface="Arial" panose="020B0604020202020204" pitchFamily="34" charset="0"/>
              <a:buChar char="•"/>
            </a:pPr>
            <a:r>
              <a:rPr lang="en-NZ" sz="1200" b="0" i="0" u="none" strike="noStrike" kern="1200" dirty="0">
                <a:solidFill>
                  <a:schemeClr val="tx1"/>
                </a:solidFill>
                <a:effectLst/>
                <a:latin typeface="+mn-lt"/>
                <a:ea typeface="+mn-ea"/>
                <a:cs typeface="+mn-cs"/>
              </a:rPr>
              <a:t>that the internet can also be a negative place where online abuse, trolling, bullying and harassment can take place, which can have a negative impact on mental health</a:t>
            </a:r>
          </a:p>
          <a:p>
            <a:pPr marL="171450" indent="-171450" rtl="0" fontAlgn="base">
              <a:buFont typeface="Arial" panose="020B0604020202020204" pitchFamily="34" charset="0"/>
              <a:buChar char="•"/>
            </a:pPr>
            <a:r>
              <a:rPr lang="en-NZ" sz="1200" b="0" i="0" u="none" strike="noStrike" kern="1200" dirty="0">
                <a:solidFill>
                  <a:schemeClr val="tx1"/>
                </a:solidFill>
                <a:effectLst/>
                <a:latin typeface="+mn-lt"/>
                <a:ea typeface="+mn-ea"/>
                <a:cs typeface="+mn-cs"/>
              </a:rPr>
              <a:t>how to consider the effect of their online actions on others and know how to recognise and display respectful behaviour online and the importance of keeping personal information private</a:t>
            </a:r>
          </a:p>
        </p:txBody>
      </p:sp>
      <p:sp>
        <p:nvSpPr>
          <p:cNvPr id="4" name="Slide Number Placeholder 3"/>
          <p:cNvSpPr>
            <a:spLocks noGrp="1"/>
          </p:cNvSpPr>
          <p:nvPr>
            <p:ph type="sldNum" sz="quarter" idx="5"/>
          </p:nvPr>
        </p:nvSpPr>
        <p:spPr/>
        <p:txBody>
          <a:bodyPr/>
          <a:lstStyle/>
          <a:p>
            <a:fld id="{31B3FF19-8921-B447-80B5-DE497E3524FF}" type="slidenum">
              <a:rPr lang="en-US" smtClean="0"/>
              <a:t>2</a:t>
            </a:fld>
            <a:endParaRPr lang="en-US" dirty="0"/>
          </a:p>
        </p:txBody>
      </p:sp>
    </p:spTree>
    <p:extLst>
      <p:ext uri="{BB962C8B-B14F-4D97-AF65-F5344CB8AC3E}">
        <p14:creationId xmlns:p14="http://schemas.microsoft.com/office/powerpoint/2010/main" val="4144715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3: Circles of support (10 mins), continued</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Ask pupils to work in pairs or small groups to discuss the following questions. Feedback answers as a whole class. </a:t>
            </a:r>
            <a:endParaRPr lang="en-NZ" b="0" dirty="0">
              <a:effectLst/>
            </a:endParaRPr>
          </a:p>
          <a:p>
            <a:pPr rtl="0"/>
            <a:endParaRPr lang="en-NZ" sz="1200" b="1"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How can we try and stop bullying and cyberbullying? </a:t>
            </a:r>
            <a:endParaRPr lang="en-NZ" b="0" dirty="0">
              <a:effectLst/>
            </a:endParaRPr>
          </a:p>
          <a:p>
            <a:pPr rtl="0"/>
            <a:r>
              <a:rPr lang="en-NZ" sz="1200" b="0" i="1" u="none" strike="noStrike" kern="1200" dirty="0">
                <a:solidFill>
                  <a:schemeClr val="tx1"/>
                </a:solidFill>
                <a:effectLst/>
                <a:latin typeface="+mn-lt"/>
                <a:ea typeface="+mn-ea"/>
                <a:cs typeface="+mn-cs"/>
              </a:rPr>
              <a:t>Explain to pupils that trying to stop bullying is everyone’s responsibility: schools need to teach young people about it, parents/carers should find out more information about it to support young people, pupils should report bullying as well as learn to be kind to one another and apologise when they make mistakes. </a:t>
            </a:r>
            <a:endParaRPr lang="en-NZ" b="0" dirty="0">
              <a:effectLst/>
            </a:endParaRPr>
          </a:p>
          <a:p>
            <a:pPr rtl="0"/>
            <a:endParaRPr lang="en-NZ" sz="1200" b="1"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Why do you think stopping bullying and cyberbullying can be difficult? </a:t>
            </a:r>
            <a:endParaRPr lang="en-NZ" b="0" dirty="0">
              <a:effectLst/>
            </a:endParaRPr>
          </a:p>
          <a:p>
            <a:pPr rtl="0"/>
            <a:r>
              <a:rPr lang="en-NZ" sz="1200" b="0" i="1" u="none" strike="noStrike" kern="1200" dirty="0">
                <a:solidFill>
                  <a:schemeClr val="tx1"/>
                </a:solidFill>
                <a:effectLst/>
                <a:latin typeface="+mn-lt"/>
                <a:ea typeface="+mn-ea"/>
                <a:cs typeface="+mn-cs"/>
              </a:rPr>
              <a:t>Explain to pupils that stopping bullying can be difficult as people can feel scared, alone and worried that they might make it worse. With cyberbullying, sometimes people are not sure who is bullying them and are unsure how to stop it. Remember that with all types of bullying there are people who can help and you are not the only person to go through this experience. Bullying can be stopped. </a:t>
            </a:r>
            <a:endParaRPr lang="en-NZ" b="0" dirty="0">
              <a:effectLst/>
            </a:endParaRPr>
          </a:p>
          <a:p>
            <a:pPr rtl="0"/>
            <a:endParaRPr lang="en-NZ" sz="1200" b="1"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What can someone do if they bully someone and feel bad about it? </a:t>
            </a:r>
            <a:endParaRPr lang="en-NZ" b="0" dirty="0">
              <a:effectLst/>
            </a:endParaRPr>
          </a:p>
          <a:p>
            <a:pPr rtl="0"/>
            <a:r>
              <a:rPr lang="en-NZ" sz="1200" b="0" i="1" u="none" strike="noStrike" kern="1200" dirty="0">
                <a:solidFill>
                  <a:schemeClr val="tx1"/>
                </a:solidFill>
                <a:effectLst/>
                <a:latin typeface="+mn-lt"/>
                <a:ea typeface="+mn-ea"/>
                <a:cs typeface="+mn-cs"/>
              </a:rPr>
              <a:t>Explain to pupils that everyone makes mistakes and how we behave </a:t>
            </a:r>
            <a:r>
              <a:rPr lang="en-NZ" sz="1200" b="1" i="1" u="none" strike="noStrike" kern="1200" dirty="0">
                <a:solidFill>
                  <a:schemeClr val="tx1"/>
                </a:solidFill>
                <a:effectLst/>
                <a:latin typeface="+mn-lt"/>
                <a:ea typeface="+mn-ea"/>
                <a:cs typeface="+mn-cs"/>
              </a:rPr>
              <a:t>afterwards</a:t>
            </a:r>
            <a:r>
              <a:rPr lang="en-NZ" sz="1200" b="0" i="1" u="none" strike="noStrike" kern="1200" dirty="0">
                <a:solidFill>
                  <a:schemeClr val="tx1"/>
                </a:solidFill>
                <a:effectLst/>
                <a:latin typeface="+mn-lt"/>
                <a:ea typeface="+mn-ea"/>
                <a:cs typeface="+mn-cs"/>
              </a:rPr>
              <a:t> shows us who we really are. If you hurt somebody else on purpose or by mistake, start by apologising to the person and trying to communicate with each other. If you feel like you need support with this, speak to a trusted adult to help you through this process. </a:t>
            </a:r>
            <a:endParaRPr lang="en-NZ" b="0" dirty="0">
              <a:effectLst/>
            </a:endParaRPr>
          </a:p>
          <a:p>
            <a:pPr rtl="0"/>
            <a:endParaRPr lang="en-NZ" sz="1200" b="1" i="0" u="none" strike="noStrike" kern="1200" dirty="0">
              <a:solidFill>
                <a:schemeClr val="tx1"/>
              </a:solidFill>
              <a:effectLst/>
              <a:latin typeface="+mn-lt"/>
              <a:ea typeface="+mn-ea"/>
              <a:cs typeface="+mn-cs"/>
            </a:endParaRPr>
          </a:p>
          <a:p>
            <a:pPr rtl="0"/>
            <a:r>
              <a:rPr lang="en-NZ" sz="1200" b="1" i="0" u="none" strike="noStrike" kern="1200" dirty="0">
                <a:solidFill>
                  <a:schemeClr val="tx1"/>
                </a:solidFill>
                <a:effectLst/>
                <a:latin typeface="+mn-lt"/>
                <a:ea typeface="+mn-ea"/>
                <a:cs typeface="+mn-cs"/>
              </a:rPr>
              <a:t>Who at school should you speak to if you experience any type of bullying?</a:t>
            </a:r>
            <a:endParaRPr lang="en-NZ" b="0" dirty="0">
              <a:effectLst/>
            </a:endParaRPr>
          </a:p>
          <a:p>
            <a:pPr rtl="0"/>
            <a:r>
              <a:rPr lang="en-NZ" sz="1200" b="0" i="1" u="none" strike="noStrike" kern="1200" dirty="0">
                <a:solidFill>
                  <a:schemeClr val="tx1"/>
                </a:solidFill>
                <a:effectLst/>
                <a:latin typeface="+mn-lt"/>
                <a:ea typeface="+mn-ea"/>
                <a:cs typeface="+mn-cs"/>
              </a:rPr>
              <a:t>Inform pupils of the members of staff in school to whom they can report bullying or ask for guidance and support.  </a:t>
            </a:r>
            <a:endParaRPr lang="en-NZ" b="0" dirty="0">
              <a:effectLst/>
            </a:endParaRP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20</a:t>
            </a:fld>
            <a:endParaRPr lang="en-US" dirty="0"/>
          </a:p>
        </p:txBody>
      </p:sp>
    </p:spTree>
    <p:extLst>
      <p:ext uri="{BB962C8B-B14F-4D97-AF65-F5344CB8AC3E}">
        <p14:creationId xmlns:p14="http://schemas.microsoft.com/office/powerpoint/2010/main" val="1897502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Plenary: New messages (3 mins)</a:t>
            </a:r>
          </a:p>
          <a:p>
            <a:pPr rtl="0"/>
            <a:endParaRPr lang="en-NZ" b="0" dirty="0">
              <a:effectLst/>
            </a:endParaRPr>
          </a:p>
          <a:p>
            <a:pPr rtl="0"/>
            <a:r>
              <a:rPr lang="en-NZ" sz="1200" b="0" i="0" u="none" strike="noStrike" kern="1200" dirty="0">
                <a:solidFill>
                  <a:schemeClr val="tx1"/>
                </a:solidFill>
                <a:effectLst/>
                <a:latin typeface="+mn-lt"/>
                <a:ea typeface="+mn-ea"/>
                <a:cs typeface="+mn-cs"/>
              </a:rPr>
              <a:t>Present pupils with a short scenario. This task is an opportunity for pupils to apply their learning from the session to support a pupil, such as Tyler, who is being bullied; indicating what young people have learnt and what teaching is still required in subsequent sessions. </a:t>
            </a:r>
          </a:p>
          <a:p>
            <a:pPr rtl="0"/>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Invite pupils to ask questions about the scenario, or facilitate class discussion around the scenario, such as:</a:t>
            </a:r>
          </a:p>
          <a:p>
            <a:pPr marL="171450" indent="-171450" rtl="0">
              <a:buFont typeface="Arial" panose="020B0604020202020204" pitchFamily="34" charset="0"/>
              <a:buChar char="•"/>
            </a:pPr>
            <a:r>
              <a:rPr lang="en-NZ" sz="1200" b="0" i="1" u="none" strike="noStrike" kern="1200" dirty="0">
                <a:solidFill>
                  <a:schemeClr val="tx1"/>
                </a:solidFill>
                <a:effectLst/>
                <a:latin typeface="+mn-lt"/>
                <a:ea typeface="+mn-ea"/>
                <a:cs typeface="+mn-cs"/>
              </a:rPr>
              <a:t>Why do you think Tyler decided to share this post on social media?</a:t>
            </a:r>
          </a:p>
          <a:p>
            <a:pPr marL="171450" indent="-171450" rtl="0">
              <a:buFont typeface="Arial" panose="020B0604020202020204" pitchFamily="34" charset="0"/>
              <a:buChar char="•"/>
            </a:pPr>
            <a:r>
              <a:rPr lang="en-NZ" sz="1200" b="0" i="1" u="none" strike="noStrike" kern="1200" dirty="0">
                <a:solidFill>
                  <a:schemeClr val="tx1"/>
                </a:solidFill>
                <a:effectLst/>
                <a:latin typeface="+mn-lt"/>
                <a:ea typeface="+mn-ea"/>
                <a:cs typeface="+mn-cs"/>
              </a:rPr>
              <a:t>What emotions do you think Tyler is experiencing?</a:t>
            </a:r>
          </a:p>
          <a:p>
            <a:pPr marL="171450" indent="-171450" rtl="0">
              <a:buFont typeface="Arial" panose="020B0604020202020204" pitchFamily="34" charset="0"/>
              <a:buChar char="•"/>
            </a:pPr>
            <a:r>
              <a:rPr lang="en-NZ" sz="1200" b="0" i="1" u="none" strike="noStrike" kern="1200" dirty="0">
                <a:solidFill>
                  <a:schemeClr val="tx1"/>
                </a:solidFill>
                <a:effectLst/>
                <a:latin typeface="+mn-lt"/>
                <a:ea typeface="+mn-ea"/>
                <a:cs typeface="+mn-cs"/>
              </a:rPr>
              <a:t>What could have made Tyler feel like this? </a:t>
            </a:r>
          </a:p>
          <a:p>
            <a:pPr rtl="0"/>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Ask pupils to think of different ways people could help Tyler move forward and show support. Encourage young people to share their ideas with the person next to them. </a:t>
            </a:r>
          </a:p>
          <a:p>
            <a:pPr rtl="0"/>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Remind pupils that many people can feel very lonely and isolated when they are being bullied and it is important that everyone understands there are always people to speak to about bullying: teachers, support assistants, parents and older family members (any trusted adult). </a:t>
            </a:r>
          </a:p>
          <a:p>
            <a:pPr rtl="0"/>
            <a:endParaRPr lang="en-NZ" sz="1200" b="0" i="0" u="none" strike="noStrike" kern="1200" dirty="0">
              <a:solidFill>
                <a:schemeClr val="tx1"/>
              </a:solidFill>
              <a:effectLst/>
              <a:latin typeface="+mn-lt"/>
              <a:ea typeface="+mn-ea"/>
              <a:cs typeface="+mn-cs"/>
            </a:endParaRPr>
          </a:p>
          <a:p>
            <a:pPr rtl="0"/>
            <a:endParaRPr lang="en-NZ" b="0" dirty="0">
              <a:effectLst/>
            </a:endParaRPr>
          </a:p>
          <a:p>
            <a:br>
              <a:rPr lang="en-NZ" dirty="0"/>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21</a:t>
            </a:fld>
            <a:endParaRPr lang="en-US" dirty="0"/>
          </a:p>
        </p:txBody>
      </p:sp>
    </p:spTree>
    <p:extLst>
      <p:ext uri="{BB962C8B-B14F-4D97-AF65-F5344CB8AC3E}">
        <p14:creationId xmlns:p14="http://schemas.microsoft.com/office/powerpoint/2010/main" val="3057902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Assessment for learning (3-4 mins)</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Show pupils the three statements from the initial assessment once more and ask pupils to rate their confidence in each now they have completed the lesson.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There are lots of ways you might do this activity. Pupils could respond to the statements individually by writing their three numbers down on paper, or verbally by discussing their feelings in pairs/groups. Alternatively, you could ask pupils to reflect silently, before holding up the relevant number of fingers in response to each statement.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It is an opportunity for pupils to reflect on what they have learned in the lesson. Ask pupils to consider why their scores have changed and give an example of something new they have learned or thought about. </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How confident are you in: </a:t>
            </a:r>
            <a:endParaRPr lang="en-NZ" b="0" dirty="0">
              <a:effectLst/>
            </a:endParaRPr>
          </a:p>
          <a:p>
            <a:pPr rtl="0" fontAlgn="base"/>
            <a:r>
              <a:rPr lang="en-NZ" sz="1200" b="0" i="0" u="none" strike="noStrike" kern="1200" dirty="0">
                <a:solidFill>
                  <a:schemeClr val="tx1"/>
                </a:solidFill>
                <a:effectLst/>
                <a:latin typeface="+mn-lt"/>
                <a:ea typeface="+mn-ea"/>
                <a:cs typeface="+mn-cs"/>
              </a:rPr>
              <a:t>knowing the meaning and impact of bullying and cyberbullying?</a:t>
            </a:r>
          </a:p>
          <a:p>
            <a:pPr rtl="0" fontAlgn="base"/>
            <a:r>
              <a:rPr lang="en-NZ" sz="1200" b="0" i="0" u="none" strike="noStrike" kern="1200" dirty="0">
                <a:solidFill>
                  <a:schemeClr val="tx1"/>
                </a:solidFill>
                <a:effectLst/>
                <a:latin typeface="+mn-lt"/>
                <a:ea typeface="+mn-ea"/>
                <a:cs typeface="+mn-cs"/>
              </a:rPr>
              <a:t>understanding safe ways to deal with bullying and cyberbullying?</a:t>
            </a:r>
          </a:p>
          <a:p>
            <a:pPr rtl="0" fontAlgn="base"/>
            <a:r>
              <a:rPr lang="en-NZ" sz="1200" b="0" i="0" u="none" strike="noStrike" kern="1200" dirty="0">
                <a:solidFill>
                  <a:schemeClr val="tx1"/>
                </a:solidFill>
                <a:effectLst/>
                <a:latin typeface="+mn-lt"/>
                <a:ea typeface="+mn-ea"/>
                <a:cs typeface="+mn-cs"/>
              </a:rPr>
              <a:t>finding support and advice on bullying and cyberbullying?</a:t>
            </a:r>
          </a:p>
          <a:p>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22</a:t>
            </a:fld>
            <a:endParaRPr lang="en-US" dirty="0"/>
          </a:p>
        </p:txBody>
      </p:sp>
    </p:spTree>
    <p:extLst>
      <p:ext uri="{BB962C8B-B14F-4D97-AF65-F5344CB8AC3E}">
        <p14:creationId xmlns:p14="http://schemas.microsoft.com/office/powerpoint/2010/main" val="16490243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Signposting (1 min)</a:t>
            </a:r>
            <a:endParaRPr lang="en-NZ" b="0" dirty="0">
              <a:effectLst/>
              <a:latin typeface="+mn-lt"/>
            </a:endParaRPr>
          </a:p>
          <a:p>
            <a:pPr rtl="0"/>
            <a:br>
              <a:rPr lang="en-NZ" b="0" dirty="0">
                <a:effectLst/>
                <a:latin typeface="+mn-lt"/>
              </a:rPr>
            </a:br>
            <a:r>
              <a:rPr lang="en-US" b="0" i="0" dirty="0">
                <a:solidFill>
                  <a:srgbClr val="222222"/>
                </a:solidFill>
                <a:effectLst/>
                <a:latin typeface="+mn-lt"/>
              </a:rPr>
              <a:t>Unfortunately bullying does happen, but it’s never OK – </a:t>
            </a:r>
            <a:r>
              <a:rPr lang="en-NZ" sz="1200" b="0" i="0" u="none" strike="noStrike" kern="1200" dirty="0">
                <a:solidFill>
                  <a:schemeClr val="tx1"/>
                </a:solidFill>
                <a:effectLst/>
                <a:latin typeface="+mn-lt"/>
                <a:ea typeface="+mn-ea"/>
                <a:cs typeface="+mn-cs"/>
              </a:rPr>
              <a:t>remind pupils that they can reach out to teachers, support staff in school, family members or even the police if they are experiencing bullying or suspect that someone they know is being bullied – either in person or online. Let pupils know the importance of reporting bullying to prevent it happening, both online and in school.  </a:t>
            </a:r>
            <a:endParaRPr lang="en-NZ" b="0" dirty="0">
              <a:effectLst/>
              <a:latin typeface="+mn-lt"/>
            </a:endParaRPr>
          </a:p>
          <a:p>
            <a:pPr rtl="0"/>
            <a:br>
              <a:rPr lang="en-NZ" b="0" dirty="0">
                <a:effectLst/>
                <a:latin typeface="+mn-lt"/>
              </a:rPr>
            </a:br>
            <a:r>
              <a:rPr lang="en-NZ" sz="1200" b="0" i="0" u="none" strike="noStrike" kern="1200" dirty="0">
                <a:solidFill>
                  <a:schemeClr val="tx1"/>
                </a:solidFill>
                <a:effectLst/>
                <a:latin typeface="+mn-lt"/>
                <a:ea typeface="+mn-ea"/>
                <a:cs typeface="+mn-cs"/>
              </a:rPr>
              <a:t>Remind pupils that there are lots of organisations that can give support such as Childline, or the Mix, which run free telephone helplines for children and young people. Shout 85258 is a free, confidential, 24/7 text messaging support service for anyone who is struggling to cope.</a:t>
            </a:r>
            <a:endParaRPr lang="en-NZ" b="0" dirty="0">
              <a:effectLst/>
              <a:latin typeface="+mn-lt"/>
            </a:endParaRPr>
          </a:p>
          <a:p>
            <a:pPr rtl="0"/>
            <a:br>
              <a:rPr lang="en-NZ" b="0" dirty="0">
                <a:effectLst/>
                <a:latin typeface="+mn-lt"/>
              </a:rPr>
            </a:br>
            <a:r>
              <a:rPr lang="en-NZ" sz="1200" b="0" i="0" u="none" strike="noStrike" kern="1200" dirty="0">
                <a:solidFill>
                  <a:schemeClr val="tx1"/>
                </a:solidFill>
                <a:effectLst/>
                <a:latin typeface="+mn-lt"/>
                <a:ea typeface="+mn-ea"/>
                <a:cs typeface="+mn-cs"/>
              </a:rPr>
              <a:t>NHS U&amp;E 24/7 helplines: If any pupils are struggling with their mental health as a result of bullying, you can signpost them to your local NHS helpline at </a:t>
            </a:r>
            <a:endParaRPr lang="en-NZ" b="0" dirty="0">
              <a:effectLst/>
              <a:latin typeface="+mn-lt"/>
            </a:endParaRPr>
          </a:p>
          <a:p>
            <a:pPr rtl="0"/>
            <a:r>
              <a:rPr lang="en-NZ" sz="1200" b="0" i="0" u="sng" strike="noStrike" kern="1200" dirty="0">
                <a:solidFill>
                  <a:schemeClr val="tx1"/>
                </a:solidFill>
                <a:effectLst/>
                <a:latin typeface="+mn-lt"/>
                <a:ea typeface="+mn-ea"/>
                <a:cs typeface="+mn-cs"/>
                <a:hlinkClick r:id="rId3"/>
              </a:rPr>
              <a:t>https://www.nhs.uk/service-search/mental-health/find-an-urgent-mental-health-helpline</a:t>
            </a:r>
            <a:endParaRPr lang="en-NZ" b="0" dirty="0">
              <a:effectLst/>
              <a:latin typeface="+mn-lt"/>
            </a:endParaRPr>
          </a:p>
          <a:p>
            <a:br>
              <a:rPr lang="en-NZ" dirty="0">
                <a:latin typeface="+mn-lt"/>
              </a:rPr>
            </a:br>
            <a:endParaRPr lang="en-GB" b="1" dirty="0">
              <a:latin typeface="+mn-lt"/>
            </a:endParaRPr>
          </a:p>
        </p:txBody>
      </p:sp>
      <p:sp>
        <p:nvSpPr>
          <p:cNvPr id="4" name="Slide Number Placeholder 3"/>
          <p:cNvSpPr>
            <a:spLocks noGrp="1"/>
          </p:cNvSpPr>
          <p:nvPr>
            <p:ph type="sldNum" sz="quarter" idx="10"/>
          </p:nvPr>
        </p:nvSpPr>
        <p:spPr/>
        <p:txBody>
          <a:bodyPr/>
          <a:lstStyle/>
          <a:p>
            <a:fld id="{31B3FF19-8921-B447-80B5-DE497E3524FF}" type="slidenum">
              <a:rPr lang="en-US" smtClean="0"/>
              <a:t>23</a:t>
            </a:fld>
            <a:endParaRPr lang="en-US" dirty="0"/>
          </a:p>
        </p:txBody>
      </p:sp>
    </p:spTree>
    <p:extLst>
      <p:ext uri="{BB962C8B-B14F-4D97-AF65-F5344CB8AC3E}">
        <p14:creationId xmlns:p14="http://schemas.microsoft.com/office/powerpoint/2010/main" val="1781555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Extended learning projects</a:t>
            </a:r>
            <a:endParaRPr lang="en-NZ" sz="1200" b="0" dirty="0">
              <a:effectLst/>
              <a:latin typeface="+mn-lt"/>
            </a:endParaRPr>
          </a:p>
          <a:p>
            <a:pPr rtl="0"/>
            <a:br>
              <a:rPr lang="en-NZ" sz="1200" b="0" dirty="0">
                <a:effectLst/>
                <a:latin typeface="+mn-lt"/>
              </a:rPr>
            </a:br>
            <a:r>
              <a:rPr lang="en-NZ" sz="1200" b="0" i="0" u="none" strike="noStrike" kern="1200" dirty="0">
                <a:solidFill>
                  <a:schemeClr val="tx1"/>
                </a:solidFill>
                <a:effectLst/>
                <a:latin typeface="+mn-lt"/>
                <a:ea typeface="+mn-ea"/>
                <a:cs typeface="+mn-cs"/>
              </a:rPr>
              <a:t>These can be given to pupils as projects to extend their learning, they could be done either in school or at home.</a:t>
            </a:r>
            <a:endParaRPr lang="en-NZ" sz="1200" b="0" dirty="0">
              <a:effectLst/>
              <a:latin typeface="+mn-lt"/>
            </a:endParaRPr>
          </a:p>
          <a:p>
            <a:br>
              <a:rPr lang="en-NZ" sz="1200" dirty="0">
                <a:latin typeface="+mn-lt"/>
              </a:rPr>
            </a:br>
            <a:endParaRPr lang="en-US" sz="1200" dirty="0">
              <a:latin typeface="+mn-lt"/>
            </a:endParaRPr>
          </a:p>
        </p:txBody>
      </p:sp>
      <p:sp>
        <p:nvSpPr>
          <p:cNvPr id="4" name="Slide Number Placeholder 3"/>
          <p:cNvSpPr>
            <a:spLocks noGrp="1"/>
          </p:cNvSpPr>
          <p:nvPr>
            <p:ph type="sldNum" sz="quarter" idx="5"/>
          </p:nvPr>
        </p:nvSpPr>
        <p:spPr/>
        <p:txBody>
          <a:bodyPr/>
          <a:lstStyle/>
          <a:p>
            <a:fld id="{31B3FF19-8921-B447-80B5-DE497E3524FF}" type="slidenum">
              <a:rPr lang="en-US" smtClean="0"/>
              <a:t>24</a:t>
            </a:fld>
            <a:endParaRPr lang="en-US" dirty="0"/>
          </a:p>
        </p:txBody>
      </p:sp>
    </p:spTree>
    <p:extLst>
      <p:ext uri="{BB962C8B-B14F-4D97-AF65-F5344CB8AC3E}">
        <p14:creationId xmlns:p14="http://schemas.microsoft.com/office/powerpoint/2010/main" val="2122830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0" i="0" u="none" strike="noStrike" kern="1200" dirty="0">
                <a:solidFill>
                  <a:schemeClr val="tx1"/>
                </a:solidFill>
                <a:effectLst/>
                <a:latin typeface="+mn-lt"/>
                <a:ea typeface="+mn-ea"/>
                <a:cs typeface="+mn-cs"/>
              </a:rPr>
              <a:t>Teacher Only</a:t>
            </a:r>
            <a:br>
              <a:rPr lang="en-NZ" b="0" dirty="0">
                <a:effectLst/>
              </a:rPr>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3</a:t>
            </a:fld>
            <a:endParaRPr lang="en-US" dirty="0"/>
          </a:p>
        </p:txBody>
      </p:sp>
    </p:spTree>
    <p:extLst>
      <p:ext uri="{BB962C8B-B14F-4D97-AF65-F5344CB8AC3E}">
        <p14:creationId xmlns:p14="http://schemas.microsoft.com/office/powerpoint/2010/main" val="27118874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Teacher Only</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4</a:t>
            </a:fld>
            <a:endParaRPr lang="en-US" dirty="0"/>
          </a:p>
        </p:txBody>
      </p:sp>
    </p:spTree>
    <p:extLst>
      <p:ext uri="{BB962C8B-B14F-4D97-AF65-F5344CB8AC3E}">
        <p14:creationId xmlns:p14="http://schemas.microsoft.com/office/powerpoint/2010/main" val="24882529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Teacher Only</a:t>
            </a: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5</a:t>
            </a:fld>
            <a:endParaRPr lang="en-US" dirty="0"/>
          </a:p>
        </p:txBody>
      </p:sp>
    </p:spTree>
    <p:extLst>
      <p:ext uri="{BB962C8B-B14F-4D97-AF65-F5344CB8AC3E}">
        <p14:creationId xmlns:p14="http://schemas.microsoft.com/office/powerpoint/2010/main" val="317196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Lesson stimulus (3-4 mins)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Show pupils different signs of bullying/cyberbullying. Ask pupils to decide which ones they think a person who is being bullied might experience. </a:t>
            </a:r>
            <a:endParaRPr lang="en-NZ" b="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NZ" b="0" dirty="0">
                <a:effectLst/>
              </a:rPr>
            </a:br>
            <a:r>
              <a:rPr lang="en-NZ" sz="1200" b="0" i="0" u="none" strike="noStrike" kern="1200" dirty="0">
                <a:solidFill>
                  <a:schemeClr val="tx1"/>
                </a:solidFill>
                <a:effectLst/>
                <a:latin typeface="+mn-lt"/>
                <a:ea typeface="+mn-ea"/>
                <a:cs typeface="+mn-cs"/>
              </a:rPr>
              <a:t>Ask pupils to discuss their choices and feedback as a class; explain statements are </a:t>
            </a:r>
            <a:r>
              <a:rPr lang="en-NZ" sz="1200" b="1" i="0" u="none" strike="noStrike" kern="1200" dirty="0">
                <a:solidFill>
                  <a:schemeClr val="tx1"/>
                </a:solidFill>
                <a:effectLst/>
                <a:latin typeface="+mn-lt"/>
                <a:ea typeface="+mn-ea"/>
                <a:cs typeface="+mn-cs"/>
              </a:rPr>
              <a:t>all</a:t>
            </a:r>
            <a:r>
              <a:rPr lang="en-NZ" sz="1200" b="0" i="0" u="none" strike="noStrike" kern="1200" dirty="0">
                <a:solidFill>
                  <a:schemeClr val="tx1"/>
                </a:solidFill>
                <a:effectLst/>
                <a:latin typeface="+mn-lt"/>
                <a:ea typeface="+mn-ea"/>
                <a:cs typeface="+mn-cs"/>
              </a:rPr>
              <a:t> signs that someone could be experiencing bullying. </a:t>
            </a:r>
            <a:endParaRPr lang="en-NZ" b="0" dirty="0">
              <a:effectLst/>
            </a:endParaRPr>
          </a:p>
          <a:p>
            <a:br>
              <a:rPr lang="en-NZ" b="0" dirty="0">
                <a:effectLst/>
              </a:rPr>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6</a:t>
            </a:fld>
            <a:endParaRPr lang="en-US" dirty="0"/>
          </a:p>
        </p:txBody>
      </p:sp>
    </p:spTree>
    <p:extLst>
      <p:ext uri="{BB962C8B-B14F-4D97-AF65-F5344CB8AC3E}">
        <p14:creationId xmlns:p14="http://schemas.microsoft.com/office/powerpoint/2010/main" val="3965477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Learning objective &amp; outcomes (2-3 mins)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Briefly share the learning objectives, outcomes and key vocabulary with pupils. For key vocabulary, note that easier-to-understand alternative words are provided in the brackets.</a:t>
            </a:r>
            <a:endParaRPr lang="en-NZ" b="0" dirty="0">
              <a:effectLst/>
            </a:endParaRPr>
          </a:p>
          <a:p>
            <a:br>
              <a:rPr lang="en-NZ" b="0" dirty="0">
                <a:effectLst/>
              </a:rPr>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7</a:t>
            </a:fld>
            <a:endParaRPr lang="en-US" dirty="0"/>
          </a:p>
        </p:txBody>
      </p:sp>
    </p:spTree>
    <p:extLst>
      <p:ext uri="{BB962C8B-B14F-4D97-AF65-F5344CB8AC3E}">
        <p14:creationId xmlns:p14="http://schemas.microsoft.com/office/powerpoint/2010/main" val="21055259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Baseline assessment</a:t>
            </a:r>
            <a:r>
              <a:rPr lang="en-NZ" sz="1200" b="0" i="0" u="none" strike="noStrike" kern="1200" dirty="0">
                <a:solidFill>
                  <a:schemeClr val="tx1"/>
                </a:solidFill>
                <a:effectLst/>
                <a:latin typeface="+mn-lt"/>
                <a:ea typeface="+mn-ea"/>
                <a:cs typeface="+mn-cs"/>
              </a:rPr>
              <a:t>: </a:t>
            </a:r>
            <a:r>
              <a:rPr lang="en-NZ" sz="1200" b="1" i="0" u="none" strike="noStrike" kern="1200" dirty="0">
                <a:solidFill>
                  <a:schemeClr val="tx1"/>
                </a:solidFill>
                <a:effectLst/>
                <a:latin typeface="+mn-lt"/>
                <a:ea typeface="+mn-ea"/>
                <a:cs typeface="+mn-cs"/>
              </a:rPr>
              <a:t>How do you feel? (3-4 mins) </a:t>
            </a:r>
            <a:endParaRPr lang="en-NZ" b="0" dirty="0">
              <a:effectLst/>
            </a:endParaRPr>
          </a:p>
          <a:p>
            <a:pPr rtl="0"/>
            <a:br>
              <a:rPr lang="en-NZ" b="0" dirty="0">
                <a:effectLst/>
              </a:rPr>
            </a:br>
            <a:r>
              <a:rPr lang="en-NZ" sz="1200" b="0" i="0" u="none" strike="noStrike" kern="1200" dirty="0">
                <a:solidFill>
                  <a:schemeClr val="tx1"/>
                </a:solidFill>
                <a:effectLst/>
                <a:latin typeface="+mn-lt"/>
                <a:ea typeface="+mn-ea"/>
                <a:cs typeface="+mn-cs"/>
              </a:rPr>
              <a:t>Show pupils the three statements and ask them to rate their confidence in each using a scale from 0-10.</a:t>
            </a:r>
            <a:endParaRPr lang="en-NZ" b="0" dirty="0">
              <a:effectLst/>
            </a:endParaRPr>
          </a:p>
          <a:p>
            <a:pPr rtl="0"/>
            <a:r>
              <a:rPr lang="en-NZ" sz="1200" b="0" i="0" u="none" strike="noStrike" kern="1200" dirty="0">
                <a:solidFill>
                  <a:schemeClr val="tx1"/>
                </a:solidFill>
                <a:effectLst/>
                <a:latin typeface="+mn-lt"/>
                <a:ea typeface="+mn-ea"/>
                <a:cs typeface="+mn-cs"/>
              </a:rPr>
              <a:t> </a:t>
            </a:r>
            <a:endParaRPr lang="en-NZ" b="0" dirty="0">
              <a:effectLst/>
            </a:endParaRPr>
          </a:p>
          <a:p>
            <a:pPr rtl="0"/>
            <a:r>
              <a:rPr lang="en-NZ" sz="1200" b="0" i="0" u="none" strike="noStrike" kern="1200" dirty="0">
                <a:solidFill>
                  <a:schemeClr val="tx1"/>
                </a:solidFill>
                <a:effectLst/>
                <a:latin typeface="+mn-lt"/>
                <a:ea typeface="+mn-ea"/>
                <a:cs typeface="+mn-cs"/>
              </a:rPr>
              <a:t>There are lots of ways you might do this activity. Pupils could respond to the statements individually by writing their three numbers down on paper, or verbally by discussing their feelings in pairs/groups. Alternatively, you could ask pupils to reflect silently, before holding up the relevant number of fingers in response to each statement. </a:t>
            </a:r>
            <a:endParaRPr lang="en-NZ" b="0" dirty="0">
              <a:effectLst/>
            </a:endParaRPr>
          </a:p>
          <a:p>
            <a:pPr rtl="0"/>
            <a:br>
              <a:rPr lang="en-NZ" b="0" dirty="0">
                <a:effectLst/>
              </a:rPr>
            </a:br>
            <a:r>
              <a:rPr lang="en-NZ" sz="1200" b="1" i="0" u="none" strike="noStrike" kern="1200" dirty="0">
                <a:solidFill>
                  <a:schemeClr val="tx1"/>
                </a:solidFill>
                <a:effectLst/>
                <a:latin typeface="+mn-lt"/>
                <a:ea typeface="+mn-ea"/>
                <a:cs typeface="+mn-cs"/>
              </a:rPr>
              <a:t>How confident are you in: </a:t>
            </a:r>
            <a:endParaRPr lang="en-NZ" b="0" dirty="0">
              <a:effectLst/>
            </a:endParaRPr>
          </a:p>
          <a:p>
            <a:pPr rtl="0" fontAlgn="base"/>
            <a:r>
              <a:rPr lang="en-NZ" sz="1200" b="0" i="0" u="none" strike="noStrike" kern="1200" dirty="0">
                <a:solidFill>
                  <a:schemeClr val="tx1"/>
                </a:solidFill>
                <a:effectLst/>
                <a:latin typeface="+mn-lt"/>
                <a:ea typeface="+mn-ea"/>
                <a:cs typeface="+mn-cs"/>
              </a:rPr>
              <a:t>knowing the meaning and impact of bullying and cyberbullying?</a:t>
            </a:r>
          </a:p>
          <a:p>
            <a:pPr rtl="0" fontAlgn="base"/>
            <a:r>
              <a:rPr lang="en-NZ" sz="1200" b="0" i="0" u="none" strike="noStrike" kern="1200" dirty="0">
                <a:solidFill>
                  <a:schemeClr val="tx1"/>
                </a:solidFill>
                <a:effectLst/>
                <a:latin typeface="+mn-lt"/>
                <a:ea typeface="+mn-ea"/>
                <a:cs typeface="+mn-cs"/>
              </a:rPr>
              <a:t>understanding safe ways to deal with bullying and cyberbullying?</a:t>
            </a:r>
          </a:p>
          <a:p>
            <a:pPr rtl="0" fontAlgn="base"/>
            <a:r>
              <a:rPr lang="en-NZ" sz="1200" b="0" i="0" u="none" strike="noStrike" kern="1200" dirty="0">
                <a:solidFill>
                  <a:schemeClr val="tx1"/>
                </a:solidFill>
                <a:effectLst/>
                <a:latin typeface="+mn-lt"/>
                <a:ea typeface="+mn-ea"/>
                <a:cs typeface="+mn-cs"/>
              </a:rPr>
              <a:t>finding support and advice on bullying and cyberbullying?</a:t>
            </a:r>
          </a:p>
          <a:p>
            <a:pPr rtl="0"/>
            <a:br>
              <a:rPr lang="en-NZ" b="0" dirty="0">
                <a:effectLst/>
              </a:rPr>
            </a:br>
            <a:r>
              <a:rPr lang="en-NZ" sz="1200" b="0" i="0" u="none" strike="noStrike" kern="1200" dirty="0">
                <a:solidFill>
                  <a:schemeClr val="tx1"/>
                </a:solidFill>
                <a:effectLst/>
                <a:latin typeface="+mn-lt"/>
                <a:ea typeface="+mn-ea"/>
                <a:cs typeface="+mn-cs"/>
              </a:rPr>
              <a:t>Use this initial assessment to decide whether you might need to adapt the lesson content to extend or support pupils, depending on their starting point.</a:t>
            </a:r>
            <a:endParaRPr lang="en-NZ" b="0" dirty="0">
              <a:effectLst/>
            </a:endParaRPr>
          </a:p>
          <a:p>
            <a:br>
              <a:rPr lang="en-NZ" b="0" dirty="0">
                <a:effectLst/>
              </a:rPr>
            </a:br>
            <a:endParaRPr lang="en-US" dirty="0"/>
          </a:p>
        </p:txBody>
      </p:sp>
      <p:sp>
        <p:nvSpPr>
          <p:cNvPr id="4" name="Slide Number Placeholder 3"/>
          <p:cNvSpPr>
            <a:spLocks noGrp="1"/>
          </p:cNvSpPr>
          <p:nvPr>
            <p:ph type="sldNum" sz="quarter" idx="5"/>
          </p:nvPr>
        </p:nvSpPr>
        <p:spPr/>
        <p:txBody>
          <a:bodyPr/>
          <a:lstStyle/>
          <a:p>
            <a:fld id="{31B3FF19-8921-B447-80B5-DE497E3524FF}" type="slidenum">
              <a:rPr lang="en-US" smtClean="0"/>
              <a:t>8</a:t>
            </a:fld>
            <a:endParaRPr lang="en-US" dirty="0"/>
          </a:p>
        </p:txBody>
      </p:sp>
    </p:spTree>
    <p:extLst>
      <p:ext uri="{BB962C8B-B14F-4D97-AF65-F5344CB8AC3E}">
        <p14:creationId xmlns:p14="http://schemas.microsoft.com/office/powerpoint/2010/main" val="25960511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NZ" sz="1200" b="1" i="0" u="none" strike="noStrike" kern="1200" dirty="0">
                <a:solidFill>
                  <a:schemeClr val="tx1"/>
                </a:solidFill>
                <a:effectLst/>
                <a:latin typeface="+mn-lt"/>
                <a:ea typeface="+mn-ea"/>
                <a:cs typeface="+mn-cs"/>
              </a:rPr>
              <a:t>Activity 1: Thoughts, feelings and actions (10 mins, slides 9-10)</a:t>
            </a:r>
          </a:p>
          <a:p>
            <a:pPr rtl="0"/>
            <a:endParaRPr lang="en-NZ" b="0" dirty="0">
              <a:effectLst/>
              <a:latin typeface="+mn-lt"/>
            </a:endParaRPr>
          </a:p>
          <a:p>
            <a:pPr rtl="0"/>
            <a:r>
              <a:rPr lang="en-NZ" sz="1200" b="0" i="0" u="none" strike="noStrike" kern="1200" dirty="0">
                <a:solidFill>
                  <a:schemeClr val="tx1"/>
                </a:solidFill>
                <a:effectLst/>
                <a:latin typeface="+mn-lt"/>
                <a:ea typeface="+mn-ea"/>
                <a:cs typeface="+mn-cs"/>
              </a:rPr>
              <a:t>Show pupils two definitions: one for bullying and one for cyberbullying and ask them to identify which is which. </a:t>
            </a:r>
          </a:p>
          <a:p>
            <a:pPr rtl="0"/>
            <a:endParaRPr lang="en-NZ"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NZ" sz="1200" b="0" i="0" u="none" strike="noStrike" kern="1200" dirty="0">
                <a:solidFill>
                  <a:schemeClr val="tx1"/>
                </a:solidFill>
                <a:effectLst/>
                <a:latin typeface="+mn-lt"/>
                <a:ea typeface="+mn-ea"/>
                <a:cs typeface="+mn-cs"/>
              </a:rPr>
              <a:t>Behaviour that hurts someone else’s body and/or feelings, and is repeated rather than a one off. </a:t>
            </a:r>
            <a:r>
              <a:rPr lang="en-NZ" sz="1200" b="1" i="0" u="none" strike="noStrike" kern="1200" dirty="0">
                <a:solidFill>
                  <a:schemeClr val="tx1"/>
                </a:solidFill>
                <a:effectLst/>
                <a:latin typeface="+mn-lt"/>
                <a:ea typeface="+mn-ea"/>
                <a:cs typeface="+mn-cs"/>
              </a:rPr>
              <a:t>This is bullying.</a:t>
            </a:r>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Behaviour that hurts someone else online through social networks, gaming and mobile phones, and is repeated rather than a one off. </a:t>
            </a:r>
            <a:r>
              <a:rPr lang="en-NZ" sz="1200" b="1" i="0" u="none" strike="noStrike" kern="1200" dirty="0">
                <a:solidFill>
                  <a:schemeClr val="tx1"/>
                </a:solidFill>
                <a:effectLst/>
                <a:latin typeface="+mn-lt"/>
                <a:ea typeface="+mn-ea"/>
                <a:cs typeface="+mn-cs"/>
              </a:rPr>
              <a:t>This is cyberbullying.</a:t>
            </a:r>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 </a:t>
            </a:r>
            <a:endParaRPr lang="en-NZ" b="0" dirty="0">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a:effectLst/>
                <a:latin typeface="+mn-lt"/>
                <a:ea typeface="Times New Roman" panose="02020603050405020304" pitchFamily="18" charset="0"/>
                <a:cs typeface="Times New Roman" panose="02020603050405020304" pitchFamily="18" charset="0"/>
              </a:rPr>
              <a:t>Allow thinking time here for pupils and encourage them to ask questions about the definitions, or guide classroom discussion:</a:t>
            </a:r>
          </a:p>
          <a:p>
            <a:pPr marL="171450" indent="-171450">
              <a:buFont typeface="Arial" panose="020B0604020202020204" pitchFamily="34" charset="0"/>
              <a:buChar char="•"/>
            </a:pPr>
            <a:r>
              <a:rPr lang="en-GB" sz="1200" i="1" dirty="0">
                <a:effectLst/>
                <a:latin typeface="+mn-lt"/>
                <a:ea typeface="Times New Roman" panose="02020603050405020304" pitchFamily="18" charset="0"/>
                <a:cs typeface="Times New Roman" panose="02020603050405020304" pitchFamily="18" charset="0"/>
              </a:rPr>
              <a:t>What do you think are the main differences between bullying and cyberbullying?</a:t>
            </a:r>
            <a:endParaRPr lang="en-GB" sz="1200" dirty="0">
              <a:effectLst/>
              <a:latin typeface="+mn-lt"/>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GB" sz="1200" i="1" dirty="0">
                <a:effectLst/>
                <a:latin typeface="+mn-lt"/>
                <a:ea typeface="Times New Roman" panose="02020603050405020304" pitchFamily="18" charset="0"/>
                <a:cs typeface="Times New Roman" panose="02020603050405020304" pitchFamily="18" charset="0"/>
              </a:rPr>
              <a:t>How are bullying and cyberbullying similar?</a:t>
            </a:r>
            <a:endParaRPr lang="en-GB" sz="1200" dirty="0">
              <a:effectLst/>
              <a:latin typeface="+mn-lt"/>
              <a:ea typeface="Times New Roman" panose="02020603050405020304" pitchFamily="18" charset="0"/>
              <a:cs typeface="Times New Roman" panose="02020603050405020304" pitchFamily="18" charset="0"/>
            </a:endParaRPr>
          </a:p>
          <a:p>
            <a:pPr rtl="0"/>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Ask pupils to think about how a person might feel, think, and act if they are being bullied/online bullied. </a:t>
            </a:r>
            <a:endParaRPr lang="en-NZ" b="0" dirty="0">
              <a:effectLst/>
              <a:latin typeface="+mn-lt"/>
            </a:endParaRPr>
          </a:p>
          <a:p>
            <a:pPr rtl="0"/>
            <a:r>
              <a:rPr lang="en-NZ" sz="1200" b="0" i="0" u="none" strike="noStrike" kern="1200" dirty="0">
                <a:solidFill>
                  <a:schemeClr val="tx1"/>
                </a:solidFill>
                <a:effectLst/>
                <a:latin typeface="+mn-lt"/>
                <a:ea typeface="+mn-ea"/>
                <a:cs typeface="+mn-cs"/>
              </a:rPr>
              <a:t> </a:t>
            </a:r>
            <a:endParaRPr lang="en-NZ" b="0" dirty="0">
              <a:effectLst/>
              <a:latin typeface="+mn-lt"/>
            </a:endParaRPr>
          </a:p>
          <a:p>
            <a:pPr rtl="0"/>
            <a:r>
              <a:rPr lang="en-NZ" sz="1200" b="0" i="0" u="none" strike="noStrike" kern="1200" dirty="0">
                <a:solidFill>
                  <a:schemeClr val="tx1"/>
                </a:solidFill>
                <a:effectLst/>
                <a:latin typeface="+mn-lt"/>
                <a:ea typeface="+mn-ea"/>
                <a:cs typeface="+mn-cs"/>
              </a:rPr>
              <a:t>Feedback ideas verbally as a class or draw pictures/write words to express ideas. </a:t>
            </a:r>
          </a:p>
          <a:p>
            <a:pPr rtl="0"/>
            <a:endParaRPr lang="en-NZ" sz="1200" b="0" i="0" u="none" strike="noStrike" kern="1200" dirty="0">
              <a:solidFill>
                <a:schemeClr val="tx1"/>
              </a:solidFill>
              <a:effectLst/>
              <a:latin typeface="+mn-lt"/>
              <a:ea typeface="+mn-ea"/>
              <a:cs typeface="+mn-cs"/>
            </a:endParaRPr>
          </a:p>
          <a:p>
            <a:pPr rtl="0"/>
            <a:r>
              <a:rPr lang="en-NZ" sz="1200" b="0" i="0" u="none" strike="noStrike" kern="1200" dirty="0">
                <a:solidFill>
                  <a:schemeClr val="tx1"/>
                </a:solidFill>
                <a:effectLst/>
                <a:latin typeface="+mn-lt"/>
                <a:ea typeface="+mn-ea"/>
                <a:cs typeface="+mn-cs"/>
              </a:rPr>
              <a:t>Pupils may have misconceptions </a:t>
            </a:r>
            <a:r>
              <a:rPr lang="en-US" sz="1200" b="0" i="0" u="none" strike="noStrike" kern="1200" dirty="0">
                <a:solidFill>
                  <a:schemeClr val="tx1"/>
                </a:solidFill>
                <a:effectLst/>
                <a:latin typeface="+mn-lt"/>
                <a:ea typeface="+mn-ea"/>
                <a:cs typeface="+mn-cs"/>
              </a:rPr>
              <a:t>around how a person might feel, think or act if they are being bullied, </a:t>
            </a:r>
            <a:r>
              <a:rPr lang="en-NZ" sz="1200" b="0" i="0" u="none" strike="noStrike" kern="1200" dirty="0">
                <a:solidFill>
                  <a:schemeClr val="tx1"/>
                </a:solidFill>
                <a:effectLst/>
                <a:latin typeface="+mn-lt"/>
                <a:ea typeface="+mn-ea"/>
                <a:cs typeface="+mn-cs"/>
              </a:rPr>
              <a:t>such as people will always feel sad or lonely. However, summarise to young people that thoughts and feelings change all the time, and this can impact our behaviour – which can also change. </a:t>
            </a:r>
            <a:br>
              <a:rPr lang="en-NZ" b="0" dirty="0">
                <a:effectLst/>
                <a:latin typeface="+mn-lt"/>
              </a:rPr>
            </a:br>
            <a:endParaRPr lang="en-US" dirty="0">
              <a:latin typeface="+mn-lt"/>
            </a:endParaRPr>
          </a:p>
        </p:txBody>
      </p:sp>
      <p:sp>
        <p:nvSpPr>
          <p:cNvPr id="4" name="Slide Number Placeholder 3"/>
          <p:cNvSpPr>
            <a:spLocks noGrp="1"/>
          </p:cNvSpPr>
          <p:nvPr>
            <p:ph type="sldNum" sz="quarter" idx="5"/>
          </p:nvPr>
        </p:nvSpPr>
        <p:spPr/>
        <p:txBody>
          <a:bodyPr/>
          <a:lstStyle/>
          <a:p>
            <a:fld id="{31B3FF19-8921-B447-80B5-DE497E3524FF}" type="slidenum">
              <a:rPr lang="en-US" smtClean="0"/>
              <a:t>9</a:t>
            </a:fld>
            <a:endParaRPr lang="en-US" dirty="0"/>
          </a:p>
        </p:txBody>
      </p:sp>
    </p:spTree>
    <p:extLst>
      <p:ext uri="{BB962C8B-B14F-4D97-AF65-F5344CB8AC3E}">
        <p14:creationId xmlns:p14="http://schemas.microsoft.com/office/powerpoint/2010/main" val="35798074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5" Type="http://schemas.openxmlformats.org/officeDocument/2006/relationships/image" Target="../media/image18.png"/><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6CC8DA"/>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2031674" y="2061963"/>
            <a:ext cx="5762220" cy="1301831"/>
          </a:xfrm>
        </p:spPr>
        <p:txBody>
          <a:bodyPr wrap="square" anchor="b">
            <a:spAutoFit/>
          </a:bodyPr>
          <a:lstStyle>
            <a:lvl1pPr marL="228600" indent="884238" algn="l" defTabSz="914400" rtl="0" eaLnBrk="1" latinLnBrk="0" hangingPunct="1">
              <a:lnSpc>
                <a:spcPts val="10000"/>
              </a:lnSpc>
              <a:spcBef>
                <a:spcPct val="0"/>
              </a:spcBef>
              <a:buNone/>
              <a:tabLst/>
              <a:defRPr lang="en-US" sz="12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a:t>
            </a:r>
          </a:p>
        </p:txBody>
      </p:sp>
      <p:pic>
        <p:nvPicPr>
          <p:cNvPr id="9" name="Picture 8" descr="A close up of a logo&#10;&#10;Description automatically generated">
            <a:extLst>
              <a:ext uri="{FF2B5EF4-FFF2-40B4-BE49-F238E27FC236}">
                <a16:creationId xmlns:a16="http://schemas.microsoft.com/office/drawing/2014/main" id="{946739CA-BF08-9245-977B-58C83A4887F6}"/>
              </a:ext>
            </a:extLst>
          </p:cNvPr>
          <p:cNvPicPr>
            <a:picLocks noChangeAspect="1"/>
          </p:cNvPicPr>
          <p:nvPr userDrawn="1"/>
        </p:nvPicPr>
        <p:blipFill>
          <a:blip r:embed="rId3" cstate="screen">
            <a:alphaModFix amt="50000"/>
            <a:extLst>
              <a:ext uri="{28A0092B-C50C-407E-A947-70E740481C1C}">
                <a14:useLocalDpi xmlns:a14="http://schemas.microsoft.com/office/drawing/2010/main"/>
              </a:ext>
            </a:extLst>
          </a:blip>
          <a:stretch>
            <a:fillRect/>
          </a:stretch>
        </p:blipFill>
        <p:spPr>
          <a:xfrm>
            <a:off x="5282787" y="562523"/>
            <a:ext cx="8400629" cy="8381982"/>
          </a:xfrm>
          <a:prstGeom prst="rect">
            <a:avLst/>
          </a:prstGeom>
        </p:spPr>
      </p:pic>
      <p:pic>
        <p:nvPicPr>
          <p:cNvPr id="7" name="Picture 6">
            <a:extLst>
              <a:ext uri="{FF2B5EF4-FFF2-40B4-BE49-F238E27FC236}">
                <a16:creationId xmlns:a16="http://schemas.microsoft.com/office/drawing/2014/main" id="{674937E6-17A4-0B40-9ED3-2BE0C1217A1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86499" y="5313408"/>
            <a:ext cx="2483707" cy="1481788"/>
          </a:xfrm>
          <a:prstGeom prst="rect">
            <a:avLst/>
          </a:prstGeom>
        </p:spPr>
      </p:pic>
    </p:spTree>
    <p:extLst>
      <p:ext uri="{BB962C8B-B14F-4D97-AF65-F5344CB8AC3E}">
        <p14:creationId xmlns:p14="http://schemas.microsoft.com/office/powerpoint/2010/main" val="2720434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rgbClr val="6CC8DA"/>
        </a:solidFill>
        <a:effectLst/>
      </p:bgPr>
    </p:bg>
    <p:spTree>
      <p:nvGrpSpPr>
        <p:cNvPr id="1" name=""/>
        <p:cNvGrpSpPr/>
        <p:nvPr/>
      </p:nvGrpSpPr>
      <p:grpSpPr>
        <a:xfrm>
          <a:off x="0" y="0"/>
          <a:ext cx="0" cy="0"/>
          <a:chOff x="0" y="0"/>
          <a:chExt cx="0" cy="0"/>
        </a:xfrm>
      </p:grpSpPr>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hasCustomPrompt="1"/>
          </p:nvPr>
        </p:nvSpPr>
        <p:spPr>
          <a:xfrm>
            <a:off x="1020546" y="1789659"/>
            <a:ext cx="7007225" cy="6858000"/>
          </a:xfrm>
        </p:spPr>
        <p:txBody>
          <a:bodyPr/>
          <a:lstStyle/>
          <a:p>
            <a:br>
              <a:rPr lang="en-US" dirty="0"/>
            </a:br>
            <a:endParaRPr lang="en-US" dirty="0"/>
          </a:p>
        </p:txBody>
      </p:sp>
      <p:pic>
        <p:nvPicPr>
          <p:cNvPr id="18" name="Picture 17" descr="A close up of a logo&#10;&#10;Description automatically generated">
            <a:extLst>
              <a:ext uri="{FF2B5EF4-FFF2-40B4-BE49-F238E27FC236}">
                <a16:creationId xmlns:a16="http://schemas.microsoft.com/office/drawing/2014/main" id="{CF2C6628-AF9A-A443-93E4-25BD856CC378}"/>
              </a:ext>
            </a:extLst>
          </p:cNvPr>
          <p:cNvPicPr>
            <a:picLocks noChangeAspect="1"/>
          </p:cNvPicPr>
          <p:nvPr userDrawn="1"/>
        </p:nvPicPr>
        <p:blipFill>
          <a:blip r:embed="rId3" cstate="screen">
            <a:alphaModFix amt="40000"/>
            <a:extLst>
              <a:ext uri="{28A0092B-C50C-407E-A947-70E740481C1C}">
                <a14:useLocalDpi xmlns:a14="http://schemas.microsoft.com/office/drawing/2010/main"/>
              </a:ext>
            </a:extLst>
          </a:blip>
          <a:stretch>
            <a:fillRect/>
          </a:stretch>
        </p:blipFill>
        <p:spPr>
          <a:xfrm>
            <a:off x="0" y="3849502"/>
            <a:ext cx="9154593" cy="9134271"/>
          </a:xfrm>
          <a:prstGeom prst="rect">
            <a:avLst/>
          </a:prstGeom>
        </p:spPr>
      </p:pic>
      <p:sp>
        <p:nvSpPr>
          <p:cNvPr id="14" name="Text Placeholder 11">
            <a:extLst>
              <a:ext uri="{FF2B5EF4-FFF2-40B4-BE49-F238E27FC236}">
                <a16:creationId xmlns:a16="http://schemas.microsoft.com/office/drawing/2014/main" id="{AA529C35-C889-F445-A3C0-4642E12A5CDB}"/>
              </a:ext>
            </a:extLst>
          </p:cNvPr>
          <p:cNvSpPr>
            <a:spLocks noGrp="1"/>
          </p:cNvSpPr>
          <p:nvPr>
            <p:ph type="body" sz="quarter" idx="14" hasCustomPrompt="1"/>
          </p:nvPr>
        </p:nvSpPr>
        <p:spPr>
          <a:xfrm>
            <a:off x="8232273" y="2215207"/>
            <a:ext cx="3517127" cy="3498014"/>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add as many new facts to your mind map as you can remember</a:t>
            </a:r>
            <a:endParaRPr lang="en-GB" dirty="0">
              <a:effectLst/>
              <a:latin typeface="Arial" panose="020B0604020202020204" pitchFamily="34" charset="0"/>
            </a:endParaRPr>
          </a:p>
        </p:txBody>
      </p:sp>
      <p:pic>
        <p:nvPicPr>
          <p:cNvPr id="9" name="Picture 8">
            <a:extLst>
              <a:ext uri="{FF2B5EF4-FFF2-40B4-BE49-F238E27FC236}">
                <a16:creationId xmlns:a16="http://schemas.microsoft.com/office/drawing/2014/main" id="{7D636CD2-E9C6-8841-844D-447D8D2DDABA}"/>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7258636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A close up of a logo&#10;&#10;Description automatically generated">
            <a:extLst>
              <a:ext uri="{FF2B5EF4-FFF2-40B4-BE49-F238E27FC236}">
                <a16:creationId xmlns:a16="http://schemas.microsoft.com/office/drawing/2014/main" id="{E9ADC651-5B24-7043-BC49-276112ECEC3C}"/>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300670" y="-14446"/>
            <a:ext cx="8400629" cy="8381982"/>
          </a:xfrm>
          <a:prstGeom prst="rect">
            <a:avLst/>
          </a:prstGeom>
        </p:spPr>
      </p:pic>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335173" y="674931"/>
            <a:ext cx="3950224" cy="1266987"/>
          </a:xfrm>
        </p:spPr>
        <p:txBody>
          <a:bodyPr/>
          <a:lstStyle>
            <a:lvl1pPr algn="l">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3" name="Text Placeholder 11">
            <a:extLst>
              <a:ext uri="{FF2B5EF4-FFF2-40B4-BE49-F238E27FC236}">
                <a16:creationId xmlns:a16="http://schemas.microsoft.com/office/drawing/2014/main" id="{B20833CB-9451-0F40-A1B8-5052C5B5E227}"/>
              </a:ext>
            </a:extLst>
          </p:cNvPr>
          <p:cNvSpPr>
            <a:spLocks noGrp="1"/>
          </p:cNvSpPr>
          <p:nvPr>
            <p:ph type="body" sz="quarter" idx="14" hasCustomPrompt="1"/>
          </p:nvPr>
        </p:nvSpPr>
        <p:spPr>
          <a:xfrm>
            <a:off x="365242" y="2783541"/>
            <a:ext cx="2882926" cy="1419969"/>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4D5D77BB-F6F3-BB45-8E10-F3A61F69C1BE}"/>
              </a:ext>
            </a:extLst>
          </p:cNvPr>
          <p:cNvSpPr>
            <a:spLocks noGrp="1"/>
          </p:cNvSpPr>
          <p:nvPr>
            <p:ph type="body" sz="quarter" idx="29" hasCustomPrompt="1"/>
          </p:nvPr>
        </p:nvSpPr>
        <p:spPr>
          <a:xfrm>
            <a:off x="8021963" y="2762653"/>
            <a:ext cx="3524043" cy="2388774"/>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8" name="Picture 17">
            <a:extLst>
              <a:ext uri="{FF2B5EF4-FFF2-40B4-BE49-F238E27FC236}">
                <a16:creationId xmlns:a16="http://schemas.microsoft.com/office/drawing/2014/main" id="{33B47824-5354-A443-94A9-D31FEF37399B}"/>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9" name="Picture 18" descr="A picture containing drawing&#10;&#10;Description automatically generated">
            <a:extLst>
              <a:ext uri="{FF2B5EF4-FFF2-40B4-BE49-F238E27FC236}">
                <a16:creationId xmlns:a16="http://schemas.microsoft.com/office/drawing/2014/main" id="{9699BA4B-575B-CF43-B167-8F44EFAB977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33493190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Title Slide">
    <p:bg>
      <p:bgPr>
        <a:solidFill>
          <a:srgbClr val="6CC8DA"/>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31A4BF-A785-054D-A867-D8452A612397}"/>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1559383" y="-1012898"/>
            <a:ext cx="12430149" cy="1240255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390903" y="562523"/>
            <a:ext cx="5994502" cy="1538883"/>
          </a:xfrm>
        </p:spPr>
        <p:txBody>
          <a:bodyPr wrap="square" anchor="b">
            <a:spAutoFit/>
          </a:bodyPr>
          <a:lstStyle>
            <a:lvl1pPr marL="49213" marR="0" indent="-33338" algn="l" defTabSz="914400" rtl="0" eaLnBrk="1" fontAlgn="auto" latinLnBrk="0" hangingPunct="1">
              <a:lnSpc>
                <a:spcPts val="6000"/>
              </a:lnSpc>
              <a:spcBef>
                <a:spcPct val="0"/>
              </a:spcBef>
              <a:spcAft>
                <a:spcPts val="0"/>
              </a:spcAft>
              <a:buClrTx/>
              <a:buSzTx/>
              <a:buFontTx/>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 helps the body function</a:t>
            </a:r>
          </a:p>
        </p:txBody>
      </p:sp>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hasCustomPrompt="1"/>
          </p:nvPr>
        </p:nvSpPr>
        <p:spPr>
          <a:xfrm>
            <a:off x="1020546" y="1789659"/>
            <a:ext cx="7007225" cy="6858000"/>
          </a:xfrm>
        </p:spPr>
        <p:txBody>
          <a:bodyPr/>
          <a:lstStyle/>
          <a:p>
            <a:br>
              <a:rPr lang="en-US" dirty="0"/>
            </a:br>
            <a:endParaRPr lang="en-US" dirty="0"/>
          </a:p>
        </p:txBody>
      </p:sp>
      <p:pic>
        <p:nvPicPr>
          <p:cNvPr id="18" name="Picture 17" descr="A close up of a logo&#10;&#10;Description automatically generated">
            <a:extLst>
              <a:ext uri="{FF2B5EF4-FFF2-40B4-BE49-F238E27FC236}">
                <a16:creationId xmlns:a16="http://schemas.microsoft.com/office/drawing/2014/main" id="{CF2C6628-AF9A-A443-93E4-25BD856CC378}"/>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0" y="3891065"/>
            <a:ext cx="9154593" cy="9134271"/>
          </a:xfrm>
          <a:prstGeom prst="rect">
            <a:avLst/>
          </a:prstGeom>
        </p:spPr>
      </p:pic>
      <p:sp>
        <p:nvSpPr>
          <p:cNvPr id="11" name="Text Placeholder 11">
            <a:extLst>
              <a:ext uri="{FF2B5EF4-FFF2-40B4-BE49-F238E27FC236}">
                <a16:creationId xmlns:a16="http://schemas.microsoft.com/office/drawing/2014/main" id="{B621F075-8F04-014C-A586-69AECCC21ABE}"/>
              </a:ext>
            </a:extLst>
          </p:cNvPr>
          <p:cNvSpPr>
            <a:spLocks noGrp="1"/>
          </p:cNvSpPr>
          <p:nvPr>
            <p:ph type="body" sz="quarter" idx="16" hasCustomPrompt="1"/>
          </p:nvPr>
        </p:nvSpPr>
        <p:spPr>
          <a:xfrm>
            <a:off x="7167235" y="2243970"/>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4" name="Picture 13">
            <a:extLst>
              <a:ext uri="{FF2B5EF4-FFF2-40B4-BE49-F238E27FC236}">
                <a16:creationId xmlns:a16="http://schemas.microsoft.com/office/drawing/2014/main" id="{A5C92E48-B632-4746-8F0C-0B5792E3C8EA}"/>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843008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053765" y="1124271"/>
            <a:ext cx="4421875" cy="724639"/>
          </a:xfrm>
        </p:spPr>
        <p:txBody>
          <a:bodyPr/>
          <a:lstStyle>
            <a:lvl1pPr algn="r">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354842" y="2544762"/>
            <a:ext cx="5213445" cy="3187528"/>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98011" y="2465962"/>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Watch the next </a:t>
            </a:r>
            <a:br>
              <a:rPr lang="en-GB" b="1" dirty="0">
                <a:effectLst/>
                <a:latin typeface="Arial" panose="020B0604020202020204" pitchFamily="34" charset="0"/>
              </a:rPr>
            </a:br>
            <a:r>
              <a:rPr lang="en-GB" b="1" dirty="0">
                <a:effectLst/>
                <a:latin typeface="Arial" panose="020B0604020202020204" pitchFamily="34" charset="0"/>
              </a:rPr>
              <a:t>part of the video</a:t>
            </a:r>
            <a:endParaRPr lang="en-GB" dirty="0">
              <a:effectLst/>
              <a:latin typeface="Arial"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3" name="Picture 12">
            <a:extLst>
              <a:ext uri="{FF2B5EF4-FFF2-40B4-BE49-F238E27FC236}">
                <a16:creationId xmlns:a16="http://schemas.microsoft.com/office/drawing/2014/main" id="{FE4C1DF5-5688-544D-8C54-F7C80552EE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4" name="Picture 13" descr="A picture containing drawing&#10;&#10;Description automatically generated">
            <a:extLst>
              <a:ext uri="{FF2B5EF4-FFF2-40B4-BE49-F238E27FC236}">
                <a16:creationId xmlns:a16="http://schemas.microsoft.com/office/drawing/2014/main" id="{332CCDDF-4917-9540-ADA5-9EE5218C049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3123261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335173" y="674931"/>
            <a:ext cx="3950224" cy="1266987"/>
          </a:xfrm>
        </p:spPr>
        <p:txBody>
          <a:bodyPr/>
          <a:lstStyle>
            <a:lvl1pPr algn="l">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1478056" y="2125046"/>
            <a:ext cx="6946900"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descr="A close up of a logo&#10;&#10;Description automatically generated">
            <a:extLst>
              <a:ext uri="{FF2B5EF4-FFF2-40B4-BE49-F238E27FC236}">
                <a16:creationId xmlns:a16="http://schemas.microsoft.com/office/drawing/2014/main" id="{B52FB25D-CC62-4144-AA91-B692B26DA1D5}"/>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538113" y="364421"/>
            <a:ext cx="9656118" cy="9634684"/>
          </a:xfrm>
          <a:prstGeom prst="rect">
            <a:avLst/>
          </a:prstGeom>
        </p:spPr>
      </p:pic>
      <p:sp>
        <p:nvSpPr>
          <p:cNvPr id="13" name="Text Placeholder 11">
            <a:extLst>
              <a:ext uri="{FF2B5EF4-FFF2-40B4-BE49-F238E27FC236}">
                <a16:creationId xmlns:a16="http://schemas.microsoft.com/office/drawing/2014/main" id="{B20833CB-9451-0F40-A1B8-5052C5B5E227}"/>
              </a:ext>
            </a:extLst>
          </p:cNvPr>
          <p:cNvSpPr>
            <a:spLocks noGrp="1"/>
          </p:cNvSpPr>
          <p:nvPr>
            <p:ph type="body" sz="quarter" idx="14" hasCustomPrompt="1"/>
          </p:nvPr>
        </p:nvSpPr>
        <p:spPr>
          <a:xfrm>
            <a:off x="365242" y="2783541"/>
            <a:ext cx="2882926" cy="1419969"/>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4D5D77BB-F6F3-BB45-8E10-F3A61F69C1BE}"/>
              </a:ext>
            </a:extLst>
          </p:cNvPr>
          <p:cNvSpPr>
            <a:spLocks noGrp="1"/>
          </p:cNvSpPr>
          <p:nvPr>
            <p:ph type="body" sz="quarter" idx="29" hasCustomPrompt="1"/>
          </p:nvPr>
        </p:nvSpPr>
        <p:spPr>
          <a:xfrm>
            <a:off x="6849687" y="1941918"/>
            <a:ext cx="4284487" cy="1042224"/>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a:t>
            </a:r>
          </a:p>
        </p:txBody>
      </p:sp>
      <p:sp>
        <p:nvSpPr>
          <p:cNvPr id="23" name="Text Placeholder 11">
            <a:extLst>
              <a:ext uri="{FF2B5EF4-FFF2-40B4-BE49-F238E27FC236}">
                <a16:creationId xmlns:a16="http://schemas.microsoft.com/office/drawing/2014/main" id="{15C58A54-CE0A-ED49-AEE4-5AFCBDFA9BFF}"/>
              </a:ext>
            </a:extLst>
          </p:cNvPr>
          <p:cNvSpPr>
            <a:spLocks noGrp="1"/>
          </p:cNvSpPr>
          <p:nvPr>
            <p:ph type="body" sz="quarter" idx="30" hasCustomPrompt="1"/>
          </p:nvPr>
        </p:nvSpPr>
        <p:spPr>
          <a:xfrm>
            <a:off x="6849687" y="3212556"/>
            <a:ext cx="4284487" cy="1042224"/>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a:t>
            </a:r>
          </a:p>
        </p:txBody>
      </p:sp>
      <p:sp>
        <p:nvSpPr>
          <p:cNvPr id="24" name="Text Placeholder 11">
            <a:extLst>
              <a:ext uri="{FF2B5EF4-FFF2-40B4-BE49-F238E27FC236}">
                <a16:creationId xmlns:a16="http://schemas.microsoft.com/office/drawing/2014/main" id="{789EF50A-6D12-344F-9557-4A120716CED5}"/>
              </a:ext>
            </a:extLst>
          </p:cNvPr>
          <p:cNvSpPr>
            <a:spLocks noGrp="1"/>
          </p:cNvSpPr>
          <p:nvPr>
            <p:ph type="body" sz="quarter" idx="31" hasCustomPrompt="1"/>
          </p:nvPr>
        </p:nvSpPr>
        <p:spPr>
          <a:xfrm>
            <a:off x="6849687" y="4483195"/>
            <a:ext cx="4284487" cy="1042224"/>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a:t>
            </a:r>
          </a:p>
        </p:txBody>
      </p:sp>
      <p:sp>
        <p:nvSpPr>
          <p:cNvPr id="25" name="Text Placeholder 11">
            <a:extLst>
              <a:ext uri="{FF2B5EF4-FFF2-40B4-BE49-F238E27FC236}">
                <a16:creationId xmlns:a16="http://schemas.microsoft.com/office/drawing/2014/main" id="{71EE9B7A-B373-134C-9F85-E746146098AE}"/>
              </a:ext>
            </a:extLst>
          </p:cNvPr>
          <p:cNvSpPr>
            <a:spLocks noGrp="1"/>
          </p:cNvSpPr>
          <p:nvPr>
            <p:ph type="body" sz="quarter" idx="32" hasCustomPrompt="1"/>
          </p:nvPr>
        </p:nvSpPr>
        <p:spPr>
          <a:xfrm>
            <a:off x="6849687" y="1308424"/>
            <a:ext cx="2882926" cy="390201"/>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All</a:t>
            </a:r>
            <a:endParaRPr lang="en-GB" dirty="0">
              <a:effectLst/>
              <a:latin typeface="Arial" panose="020B0604020202020204" pitchFamily="34" charset="0"/>
            </a:endParaRPr>
          </a:p>
        </p:txBody>
      </p:sp>
      <p:pic>
        <p:nvPicPr>
          <p:cNvPr id="19" name="Picture 18">
            <a:extLst>
              <a:ext uri="{FF2B5EF4-FFF2-40B4-BE49-F238E27FC236}">
                <a16:creationId xmlns:a16="http://schemas.microsoft.com/office/drawing/2014/main" id="{DAC7B601-C3D6-8643-8B70-F55AB028877F}"/>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2" name="Picture 21" descr="A picture containing drawing&#10;&#10;Description automatically generated">
            <a:extLst>
              <a:ext uri="{FF2B5EF4-FFF2-40B4-BE49-F238E27FC236}">
                <a16:creationId xmlns:a16="http://schemas.microsoft.com/office/drawing/2014/main" id="{19E0997F-F321-084A-9929-AED88A4FE86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4258779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2E90676-DD01-0E41-8495-89EF0F749C0C}"/>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C4B6FBC5-AE02-BC4F-9FDE-0847E9617D04}"/>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0EA44F7-E56C-9A4B-B936-21754549A91B}"/>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3392420" y="562523"/>
            <a:ext cx="5994502" cy="769441"/>
          </a:xfrm>
        </p:spPr>
        <p:txBody>
          <a:bodyPr wrap="square" anchor="b">
            <a:spAutoFit/>
          </a:bodyPr>
          <a:lstStyle>
            <a:lvl1pPr marL="49213" marR="0" indent="-33338" algn="l" defTabSz="914400" rtl="0" eaLnBrk="1" fontAlgn="auto" latinLnBrk="0" hangingPunct="1">
              <a:lnSpc>
                <a:spcPts val="6000"/>
              </a:lnSpc>
              <a:spcBef>
                <a:spcPct val="0"/>
              </a:spcBef>
              <a:spcAft>
                <a:spcPts val="0"/>
              </a:spcAft>
              <a:buClrTx/>
              <a:buSzTx/>
              <a:buFontTx/>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 helps</a:t>
            </a:r>
          </a:p>
        </p:txBody>
      </p:sp>
      <p:sp>
        <p:nvSpPr>
          <p:cNvPr id="11" name="Text Placeholder 11">
            <a:extLst>
              <a:ext uri="{FF2B5EF4-FFF2-40B4-BE49-F238E27FC236}">
                <a16:creationId xmlns:a16="http://schemas.microsoft.com/office/drawing/2014/main" id="{B621F075-8F04-014C-A586-69AECCC21ABE}"/>
              </a:ext>
            </a:extLst>
          </p:cNvPr>
          <p:cNvSpPr>
            <a:spLocks noGrp="1"/>
          </p:cNvSpPr>
          <p:nvPr>
            <p:ph type="body" sz="quarter" idx="16" hasCustomPrompt="1"/>
          </p:nvPr>
        </p:nvSpPr>
        <p:spPr>
          <a:xfrm>
            <a:off x="1256163" y="1685784"/>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7" name="Picture 16" descr="A close up of a logo&#10;&#10;Description automatically generated">
            <a:extLst>
              <a:ext uri="{FF2B5EF4-FFF2-40B4-BE49-F238E27FC236}">
                <a16:creationId xmlns:a16="http://schemas.microsoft.com/office/drawing/2014/main" id="{33D41CFC-9D60-D94E-9FF8-ECC802C2752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475237" y="677062"/>
            <a:ext cx="8400629" cy="8381982"/>
          </a:xfrm>
          <a:prstGeom prst="rect">
            <a:avLst/>
          </a:prstGeom>
        </p:spPr>
      </p:pic>
      <p:sp>
        <p:nvSpPr>
          <p:cNvPr id="13" name="Slide Number Placeholder 5">
            <a:extLst>
              <a:ext uri="{FF2B5EF4-FFF2-40B4-BE49-F238E27FC236}">
                <a16:creationId xmlns:a16="http://schemas.microsoft.com/office/drawing/2014/main" id="{13CCB592-1C97-E245-91B1-CC1D45E856B4}"/>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a:extLst>
              <a:ext uri="{FF2B5EF4-FFF2-40B4-BE49-F238E27FC236}">
                <a16:creationId xmlns:a16="http://schemas.microsoft.com/office/drawing/2014/main" id="{D6F632F4-87BC-2F41-AB4E-7974B67D81D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A9D18E22-62D6-2A4E-9DF6-298C284D32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42518666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B760C6E-B178-F04D-BFDF-6E45FC47792B}"/>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45" name="Slide Number Placeholder 5">
            <a:extLst>
              <a:ext uri="{FF2B5EF4-FFF2-40B4-BE49-F238E27FC236}">
                <a16:creationId xmlns:a16="http://schemas.microsoft.com/office/drawing/2014/main" id="{0B9DCC9D-277B-1A42-A003-C065C6DC0C5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7" name="Title 1">
            <a:extLst>
              <a:ext uri="{FF2B5EF4-FFF2-40B4-BE49-F238E27FC236}">
                <a16:creationId xmlns:a16="http://schemas.microsoft.com/office/drawing/2014/main" id="{CFB0CA53-1723-8D45-B5FC-7DFA9887B232}"/>
              </a:ext>
            </a:extLst>
          </p:cNvPr>
          <p:cNvSpPr>
            <a:spLocks noGrp="1"/>
          </p:cNvSpPr>
          <p:nvPr>
            <p:ph type="title" hasCustomPrompt="1"/>
          </p:nvPr>
        </p:nvSpPr>
        <p:spPr>
          <a:xfrm>
            <a:off x="337281" y="352453"/>
            <a:ext cx="7421256"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24" name="Text Placeholder 11">
            <a:extLst>
              <a:ext uri="{FF2B5EF4-FFF2-40B4-BE49-F238E27FC236}">
                <a16:creationId xmlns:a16="http://schemas.microsoft.com/office/drawing/2014/main" id="{A1362B69-79C0-9B43-A734-BCB90CE9E581}"/>
              </a:ext>
            </a:extLst>
          </p:cNvPr>
          <p:cNvSpPr>
            <a:spLocks noGrp="1"/>
          </p:cNvSpPr>
          <p:nvPr>
            <p:ph type="body" sz="quarter" idx="14" hasCustomPrompt="1"/>
          </p:nvPr>
        </p:nvSpPr>
        <p:spPr>
          <a:xfrm>
            <a:off x="365242" y="1384512"/>
            <a:ext cx="2882926" cy="1419969"/>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t>
            </a:r>
            <a:endParaRPr lang="en-GB" dirty="0">
              <a:effectLst/>
              <a:latin typeface="Arial" panose="020B0604020202020204" pitchFamily="34" charset="0"/>
            </a:endParaRPr>
          </a:p>
        </p:txBody>
      </p:sp>
      <p:pic>
        <p:nvPicPr>
          <p:cNvPr id="11" name="Picture 10">
            <a:extLst>
              <a:ext uri="{FF2B5EF4-FFF2-40B4-BE49-F238E27FC236}">
                <a16:creationId xmlns:a16="http://schemas.microsoft.com/office/drawing/2014/main" id="{CB656CCC-511F-D446-8888-204A13429EE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442BD6B6-77CF-CC42-9553-617CDCC6A97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26885195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2881979" y="-171341"/>
            <a:ext cx="10444950" cy="10421765"/>
          </a:xfrm>
          <a:prstGeom prst="rect">
            <a:avLst/>
          </a:prstGeom>
        </p:spPr>
      </p:pic>
      <p:sp>
        <p:nvSpPr>
          <p:cNvPr id="2" name="Title 1">
            <a:extLst>
              <a:ext uri="{FF2B5EF4-FFF2-40B4-BE49-F238E27FC236}">
                <a16:creationId xmlns:a16="http://schemas.microsoft.com/office/drawing/2014/main" id="{4662F1E6-BC33-6040-A562-6AC9DD9BBD67}"/>
              </a:ext>
            </a:extLst>
          </p:cNvPr>
          <p:cNvSpPr>
            <a:spLocks noGrp="1"/>
          </p:cNvSpPr>
          <p:nvPr>
            <p:ph type="title"/>
          </p:nvPr>
        </p:nvSpPr>
        <p:spPr>
          <a:xfrm>
            <a:off x="867521" y="979473"/>
            <a:ext cx="4167113"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9" name="Text Placeholder 11">
            <a:extLst>
              <a:ext uri="{FF2B5EF4-FFF2-40B4-BE49-F238E27FC236}">
                <a16:creationId xmlns:a16="http://schemas.microsoft.com/office/drawing/2014/main" id="{85309154-2C7E-C94C-AECB-A9CABE90A8D6}"/>
              </a:ext>
            </a:extLst>
          </p:cNvPr>
          <p:cNvSpPr>
            <a:spLocks noGrp="1"/>
          </p:cNvSpPr>
          <p:nvPr>
            <p:ph type="body" sz="quarter" idx="29" hasCustomPrompt="1"/>
          </p:nvPr>
        </p:nvSpPr>
        <p:spPr>
          <a:xfrm>
            <a:off x="7181385" y="3532762"/>
            <a:ext cx="3676494" cy="165201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4" name="Text Placeholder 11">
            <a:extLst>
              <a:ext uri="{FF2B5EF4-FFF2-40B4-BE49-F238E27FC236}">
                <a16:creationId xmlns:a16="http://schemas.microsoft.com/office/drawing/2014/main" id="{D19B7E97-AEBD-AE46-A481-8ACBE8F61C82}"/>
              </a:ext>
            </a:extLst>
          </p:cNvPr>
          <p:cNvSpPr>
            <a:spLocks noGrp="1"/>
          </p:cNvSpPr>
          <p:nvPr>
            <p:ph type="body" sz="quarter" idx="14" hasCustomPrompt="1"/>
          </p:nvPr>
        </p:nvSpPr>
        <p:spPr>
          <a:xfrm>
            <a:off x="7180480" y="1672467"/>
            <a:ext cx="4421875"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Tree>
    <p:extLst>
      <p:ext uri="{BB962C8B-B14F-4D97-AF65-F5344CB8AC3E}">
        <p14:creationId xmlns:p14="http://schemas.microsoft.com/office/powerpoint/2010/main" val="35135880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851473" y="-198235"/>
            <a:ext cx="10444950" cy="10421765"/>
          </a:xfrm>
          <a:prstGeom prst="rect">
            <a:avLst/>
          </a:prstGeom>
        </p:spPr>
      </p:pic>
      <p:sp>
        <p:nvSpPr>
          <p:cNvPr id="2" name="Title 1">
            <a:extLst>
              <a:ext uri="{FF2B5EF4-FFF2-40B4-BE49-F238E27FC236}">
                <a16:creationId xmlns:a16="http://schemas.microsoft.com/office/drawing/2014/main" id="{4662F1E6-BC33-6040-A562-6AC9DD9BBD67}"/>
              </a:ext>
            </a:extLst>
          </p:cNvPr>
          <p:cNvSpPr>
            <a:spLocks noGrp="1"/>
          </p:cNvSpPr>
          <p:nvPr>
            <p:ph type="title"/>
          </p:nvPr>
        </p:nvSpPr>
        <p:spPr>
          <a:xfrm>
            <a:off x="867521" y="979473"/>
            <a:ext cx="4167113"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5" name="Picture 14">
            <a:extLst>
              <a:ext uri="{FF2B5EF4-FFF2-40B4-BE49-F238E27FC236}">
                <a16:creationId xmlns:a16="http://schemas.microsoft.com/office/drawing/2014/main" id="{ACD5C8D4-586F-1F47-8D42-C29B888253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627392" y="3851741"/>
            <a:ext cx="1354138" cy="1354138"/>
          </a:xfrm>
          <a:prstGeom prst="rect">
            <a:avLst/>
          </a:prstGeom>
        </p:spPr>
      </p:pic>
      <p:pic>
        <p:nvPicPr>
          <p:cNvPr id="16" name="Picture 15">
            <a:extLst>
              <a:ext uri="{FF2B5EF4-FFF2-40B4-BE49-F238E27FC236}">
                <a16:creationId xmlns:a16="http://schemas.microsoft.com/office/drawing/2014/main" id="{57558CA1-869D-864C-8296-FA77DF11D717}"/>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6627393" y="833915"/>
            <a:ext cx="1354138" cy="1344601"/>
          </a:xfrm>
          <a:prstGeom prst="rect">
            <a:avLst/>
          </a:prstGeom>
        </p:spPr>
      </p:pic>
      <p:pic>
        <p:nvPicPr>
          <p:cNvPr id="17" name="Picture 16">
            <a:extLst>
              <a:ext uri="{FF2B5EF4-FFF2-40B4-BE49-F238E27FC236}">
                <a16:creationId xmlns:a16="http://schemas.microsoft.com/office/drawing/2014/main" id="{AF56BD29-2A75-C846-ACE6-0A28ED8FAE58}"/>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24858347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1749320"/>
            <a:ext cx="3841150" cy="566829"/>
          </a:xfrm>
        </p:spPr>
        <p:txBody>
          <a:bodyPr/>
          <a:lstStyle>
            <a:lvl1pPr>
              <a:lnSpc>
                <a:spcPts val="6000"/>
              </a:lnSpc>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6070005" y="0"/>
            <a:ext cx="6096000" cy="5951840"/>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2553889" y="3704369"/>
            <a:ext cx="3068989" cy="199290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nvGrpSpPr>
          <p:cNvPr id="12" name="Group 11">
            <a:extLst>
              <a:ext uri="{FF2B5EF4-FFF2-40B4-BE49-F238E27FC236}">
                <a16:creationId xmlns:a16="http://schemas.microsoft.com/office/drawing/2014/main" id="{299041CD-E185-2D48-B63A-07428035F4D1}"/>
              </a:ext>
            </a:extLst>
          </p:cNvPr>
          <p:cNvGrpSpPr/>
          <p:nvPr userDrawn="1"/>
        </p:nvGrpSpPr>
        <p:grpSpPr>
          <a:xfrm>
            <a:off x="0" y="364421"/>
            <a:ext cx="12192000" cy="6493579"/>
            <a:chOff x="0" y="364421"/>
            <a:chExt cx="12192000" cy="6493579"/>
          </a:xfrm>
        </p:grpSpPr>
        <p:sp>
          <p:nvSpPr>
            <p:cNvPr id="18" name="Rectangle 17">
              <a:extLst>
                <a:ext uri="{FF2B5EF4-FFF2-40B4-BE49-F238E27FC236}">
                  <a16:creationId xmlns:a16="http://schemas.microsoft.com/office/drawing/2014/main" id="{65D70642-F43E-5340-94E3-E856995ED242}"/>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drawing&#10;&#10;Description automatically generated">
              <a:extLst>
                <a:ext uri="{FF2B5EF4-FFF2-40B4-BE49-F238E27FC236}">
                  <a16:creationId xmlns:a16="http://schemas.microsoft.com/office/drawing/2014/main" id="{F343B07B-6A3B-3546-A97C-DE29EF3BFA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0" name="Slide Number Placeholder 5">
            <a:extLst>
              <a:ext uri="{FF2B5EF4-FFF2-40B4-BE49-F238E27FC236}">
                <a16:creationId xmlns:a16="http://schemas.microsoft.com/office/drawing/2014/main" id="{5E147AFF-1956-9340-BB4A-E576F531459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1" name="Picture 20">
            <a:extLst>
              <a:ext uri="{FF2B5EF4-FFF2-40B4-BE49-F238E27FC236}">
                <a16:creationId xmlns:a16="http://schemas.microsoft.com/office/drawing/2014/main" id="{31715E4E-6005-D34B-B37D-27F376955A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225633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8270-FCC7-7A45-A34D-5444BA7DE9E2}"/>
              </a:ext>
            </a:extLst>
          </p:cNvPr>
          <p:cNvSpPr>
            <a:spLocks noGrp="1"/>
          </p:cNvSpPr>
          <p:nvPr>
            <p:ph type="title" hasCustomPrompt="1"/>
          </p:nvPr>
        </p:nvSpPr>
        <p:spPr>
          <a:xfrm>
            <a:off x="337281" y="352453"/>
            <a:ext cx="10515600"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375909"/>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76" name="Picture 75">
            <a:extLst>
              <a:ext uri="{FF2B5EF4-FFF2-40B4-BE49-F238E27FC236}">
                <a16:creationId xmlns:a16="http://schemas.microsoft.com/office/drawing/2014/main" id="{301FA212-C117-1F45-A20C-C0D15CE54CE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81" name="Picture 80" descr="A picture containing drawing&#10;&#10;Description automatically generated">
            <a:extLst>
              <a:ext uri="{FF2B5EF4-FFF2-40B4-BE49-F238E27FC236}">
                <a16:creationId xmlns:a16="http://schemas.microsoft.com/office/drawing/2014/main" id="{CDF3216F-3EFC-9040-B9CF-03DB4617C0F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15213891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8_Title and Content">
    <p:spTree>
      <p:nvGrpSpPr>
        <p:cNvPr id="1" name=""/>
        <p:cNvGrpSpPr/>
        <p:nvPr/>
      </p:nvGrpSpPr>
      <p:grpSpPr>
        <a:xfrm>
          <a:off x="0" y="0"/>
          <a:ext cx="0" cy="0"/>
          <a:chOff x="0" y="0"/>
          <a:chExt cx="0" cy="0"/>
        </a:xfrm>
      </p:grpSpPr>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62360" y="863860"/>
            <a:ext cx="3841150" cy="566829"/>
          </a:xfrm>
        </p:spPr>
        <p:txBody>
          <a:bodyPr/>
          <a:lstStyle>
            <a:lvl1pPr>
              <a:lnSpc>
                <a:spcPts val="6000"/>
              </a:lnSpc>
              <a:defRPr lang="en-GB"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Add title</a:t>
            </a:r>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362360" y="2534475"/>
            <a:ext cx="4169299" cy="566829"/>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pic>
        <p:nvPicPr>
          <p:cNvPr id="26" name="Picture 25" descr="A picture containing drawing&#10;&#10;Description automatically generated">
            <a:extLst>
              <a:ext uri="{FF2B5EF4-FFF2-40B4-BE49-F238E27FC236}">
                <a16:creationId xmlns:a16="http://schemas.microsoft.com/office/drawing/2014/main" id="{9B6AB6FF-47BA-A148-B8AB-BC94A980998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nvGrpSpPr>
          <p:cNvPr id="12" name="Group 11">
            <a:extLst>
              <a:ext uri="{FF2B5EF4-FFF2-40B4-BE49-F238E27FC236}">
                <a16:creationId xmlns:a16="http://schemas.microsoft.com/office/drawing/2014/main" id="{299041CD-E185-2D48-B63A-07428035F4D1}"/>
              </a:ext>
            </a:extLst>
          </p:cNvPr>
          <p:cNvGrpSpPr/>
          <p:nvPr userDrawn="1"/>
        </p:nvGrpSpPr>
        <p:grpSpPr>
          <a:xfrm>
            <a:off x="0" y="364421"/>
            <a:ext cx="12192000" cy="6493579"/>
            <a:chOff x="0" y="364421"/>
            <a:chExt cx="12192000" cy="6493579"/>
          </a:xfrm>
        </p:grpSpPr>
        <p:sp>
          <p:nvSpPr>
            <p:cNvPr id="18" name="Rectangle 17">
              <a:extLst>
                <a:ext uri="{FF2B5EF4-FFF2-40B4-BE49-F238E27FC236}">
                  <a16:creationId xmlns:a16="http://schemas.microsoft.com/office/drawing/2014/main" id="{65D70642-F43E-5340-94E3-E856995ED242}"/>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descr="A picture containing drawing&#10;&#10;Description automatically generated">
              <a:extLst>
                <a:ext uri="{FF2B5EF4-FFF2-40B4-BE49-F238E27FC236}">
                  <a16:creationId xmlns:a16="http://schemas.microsoft.com/office/drawing/2014/main" id="{F343B07B-6A3B-3546-A97C-DE29EF3BFA0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0" name="Slide Number Placeholder 5">
            <a:extLst>
              <a:ext uri="{FF2B5EF4-FFF2-40B4-BE49-F238E27FC236}">
                <a16:creationId xmlns:a16="http://schemas.microsoft.com/office/drawing/2014/main" id="{5E147AFF-1956-9340-BB4A-E576F531459D}"/>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1" name="Picture 20">
            <a:extLst>
              <a:ext uri="{FF2B5EF4-FFF2-40B4-BE49-F238E27FC236}">
                <a16:creationId xmlns:a16="http://schemas.microsoft.com/office/drawing/2014/main" id="{31715E4E-6005-D34B-B37D-27F376955A09}"/>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3" name="Text Placeholder 11">
            <a:extLst>
              <a:ext uri="{FF2B5EF4-FFF2-40B4-BE49-F238E27FC236}">
                <a16:creationId xmlns:a16="http://schemas.microsoft.com/office/drawing/2014/main" id="{BDA9B70B-D4B1-454A-8EAD-6188F2EE31EB}"/>
              </a:ext>
            </a:extLst>
          </p:cNvPr>
          <p:cNvSpPr>
            <a:spLocks noGrp="1"/>
          </p:cNvSpPr>
          <p:nvPr>
            <p:ph type="body" sz="quarter" idx="29" hasCustomPrompt="1"/>
          </p:nvPr>
        </p:nvSpPr>
        <p:spPr>
          <a:xfrm>
            <a:off x="362360" y="3532762"/>
            <a:ext cx="3841150" cy="165201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cxnSp>
        <p:nvCxnSpPr>
          <p:cNvPr id="5" name="Straight Connector 4">
            <a:extLst>
              <a:ext uri="{FF2B5EF4-FFF2-40B4-BE49-F238E27FC236}">
                <a16:creationId xmlns:a16="http://schemas.microsoft.com/office/drawing/2014/main" id="{FC1048B1-B0B3-024F-8901-D820602E8B2E}"/>
              </a:ext>
            </a:extLst>
          </p:cNvPr>
          <p:cNvCxnSpPr/>
          <p:nvPr userDrawn="1"/>
        </p:nvCxnSpPr>
        <p:spPr>
          <a:xfrm>
            <a:off x="5257800" y="2233671"/>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E4BB6C6-2538-CF47-9430-2EC820D128DA}"/>
              </a:ext>
            </a:extLst>
          </p:cNvPr>
          <p:cNvCxnSpPr/>
          <p:nvPr userDrawn="1"/>
        </p:nvCxnSpPr>
        <p:spPr>
          <a:xfrm>
            <a:off x="5257800" y="2758210"/>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3EF691-6C72-7D4D-8ADC-D7FBBCCF27F7}"/>
              </a:ext>
            </a:extLst>
          </p:cNvPr>
          <p:cNvCxnSpPr/>
          <p:nvPr userDrawn="1"/>
        </p:nvCxnSpPr>
        <p:spPr>
          <a:xfrm>
            <a:off x="5257800" y="3296927"/>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52873D5-E3AC-2B43-9C55-6239ECF4B333}"/>
              </a:ext>
            </a:extLst>
          </p:cNvPr>
          <p:cNvCxnSpPr/>
          <p:nvPr userDrawn="1"/>
        </p:nvCxnSpPr>
        <p:spPr>
          <a:xfrm>
            <a:off x="5257800" y="3821466"/>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2954DD7-9E9E-584E-9696-7D801879A08B}"/>
              </a:ext>
            </a:extLst>
          </p:cNvPr>
          <p:cNvCxnSpPr/>
          <p:nvPr userDrawn="1"/>
        </p:nvCxnSpPr>
        <p:spPr>
          <a:xfrm>
            <a:off x="5257800" y="4360183"/>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FC6D64C-B09C-B746-A560-ADA4E8811E13}"/>
              </a:ext>
            </a:extLst>
          </p:cNvPr>
          <p:cNvCxnSpPr/>
          <p:nvPr userDrawn="1"/>
        </p:nvCxnSpPr>
        <p:spPr>
          <a:xfrm>
            <a:off x="5257800" y="4884722"/>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22D3705-78F9-A349-B6CC-9E522CBE1449}"/>
              </a:ext>
            </a:extLst>
          </p:cNvPr>
          <p:cNvCxnSpPr/>
          <p:nvPr userDrawn="1"/>
        </p:nvCxnSpPr>
        <p:spPr>
          <a:xfrm>
            <a:off x="5257800" y="5423439"/>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5EBE776-0B77-E54C-B7CB-D881A33284F7}"/>
              </a:ext>
            </a:extLst>
          </p:cNvPr>
          <p:cNvCxnSpPr/>
          <p:nvPr userDrawn="1"/>
        </p:nvCxnSpPr>
        <p:spPr>
          <a:xfrm>
            <a:off x="7543800" y="2233671"/>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A2D2B5-3DEF-6542-88D9-13171DF1F725}"/>
              </a:ext>
            </a:extLst>
          </p:cNvPr>
          <p:cNvCxnSpPr/>
          <p:nvPr userDrawn="1"/>
        </p:nvCxnSpPr>
        <p:spPr>
          <a:xfrm>
            <a:off x="7543800" y="2758210"/>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714F82D-F19A-094C-8707-328856CAA943}"/>
              </a:ext>
            </a:extLst>
          </p:cNvPr>
          <p:cNvCxnSpPr/>
          <p:nvPr userDrawn="1"/>
        </p:nvCxnSpPr>
        <p:spPr>
          <a:xfrm>
            <a:off x="7543800" y="3296927"/>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FAEB231-7ADB-9745-A9F9-34B59B277B5D}"/>
              </a:ext>
            </a:extLst>
          </p:cNvPr>
          <p:cNvCxnSpPr/>
          <p:nvPr userDrawn="1"/>
        </p:nvCxnSpPr>
        <p:spPr>
          <a:xfrm>
            <a:off x="7543800" y="3821466"/>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ED456FE-19DD-C846-9B99-6C6BA84DCC7D}"/>
              </a:ext>
            </a:extLst>
          </p:cNvPr>
          <p:cNvCxnSpPr/>
          <p:nvPr userDrawn="1"/>
        </p:nvCxnSpPr>
        <p:spPr>
          <a:xfrm>
            <a:off x="7543800" y="4360183"/>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BD1EDDB1-2606-6F41-A61A-E8D9CBBC4629}"/>
              </a:ext>
            </a:extLst>
          </p:cNvPr>
          <p:cNvCxnSpPr/>
          <p:nvPr userDrawn="1"/>
        </p:nvCxnSpPr>
        <p:spPr>
          <a:xfrm>
            <a:off x="7543800" y="4884722"/>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B3E5E538-D1A6-BC41-9A0E-45D6306D9C11}"/>
              </a:ext>
            </a:extLst>
          </p:cNvPr>
          <p:cNvCxnSpPr/>
          <p:nvPr userDrawn="1"/>
        </p:nvCxnSpPr>
        <p:spPr>
          <a:xfrm>
            <a:off x="7543800" y="5423439"/>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81AF349-86A5-2E44-9AD9-7E8E793DB407}"/>
              </a:ext>
            </a:extLst>
          </p:cNvPr>
          <p:cNvCxnSpPr/>
          <p:nvPr userDrawn="1"/>
        </p:nvCxnSpPr>
        <p:spPr>
          <a:xfrm>
            <a:off x="9869557" y="2233671"/>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B5BCC9E-E567-034B-A1E6-06FAA28E9BE8}"/>
              </a:ext>
            </a:extLst>
          </p:cNvPr>
          <p:cNvCxnSpPr/>
          <p:nvPr userDrawn="1"/>
        </p:nvCxnSpPr>
        <p:spPr>
          <a:xfrm>
            <a:off x="9869557" y="2758210"/>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C6F2AA4-BA0B-C442-851C-4BFFE181D679}"/>
              </a:ext>
            </a:extLst>
          </p:cNvPr>
          <p:cNvCxnSpPr/>
          <p:nvPr userDrawn="1"/>
        </p:nvCxnSpPr>
        <p:spPr>
          <a:xfrm>
            <a:off x="9869557" y="3296927"/>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DEE9CC7-B109-DA46-85EF-7E5E3906DB7D}"/>
              </a:ext>
            </a:extLst>
          </p:cNvPr>
          <p:cNvCxnSpPr/>
          <p:nvPr userDrawn="1"/>
        </p:nvCxnSpPr>
        <p:spPr>
          <a:xfrm>
            <a:off x="9869557" y="3821466"/>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5E6594F-92BD-9649-8FF3-C892F341B84F}"/>
              </a:ext>
            </a:extLst>
          </p:cNvPr>
          <p:cNvCxnSpPr/>
          <p:nvPr userDrawn="1"/>
        </p:nvCxnSpPr>
        <p:spPr>
          <a:xfrm>
            <a:off x="9869557" y="4360183"/>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4958893-06C3-8E4D-8EDC-45C578F7194A}"/>
              </a:ext>
            </a:extLst>
          </p:cNvPr>
          <p:cNvCxnSpPr/>
          <p:nvPr userDrawn="1"/>
        </p:nvCxnSpPr>
        <p:spPr>
          <a:xfrm>
            <a:off x="9869557" y="4884722"/>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667C0AC-D610-6840-9521-9B5BED632F7E}"/>
              </a:ext>
            </a:extLst>
          </p:cNvPr>
          <p:cNvCxnSpPr/>
          <p:nvPr userDrawn="1"/>
        </p:nvCxnSpPr>
        <p:spPr>
          <a:xfrm>
            <a:off x="9869557" y="5423439"/>
            <a:ext cx="194982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9" name="Text Placeholder 11">
            <a:extLst>
              <a:ext uri="{FF2B5EF4-FFF2-40B4-BE49-F238E27FC236}">
                <a16:creationId xmlns:a16="http://schemas.microsoft.com/office/drawing/2014/main" id="{74EB8C77-5E77-654B-820F-DA87EE33D18F}"/>
              </a:ext>
            </a:extLst>
          </p:cNvPr>
          <p:cNvSpPr>
            <a:spLocks noGrp="1"/>
          </p:cNvSpPr>
          <p:nvPr>
            <p:ph type="body" sz="quarter" idx="26" hasCustomPrompt="1"/>
          </p:nvPr>
        </p:nvSpPr>
        <p:spPr>
          <a:xfrm>
            <a:off x="5313525" y="889141"/>
            <a:ext cx="1963256" cy="527436"/>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u="sng" dirty="0">
                <a:effectLst/>
                <a:latin typeface="Arial" panose="020B0604020202020204" pitchFamily="34" charset="0"/>
              </a:rPr>
              <a:t>Potential </a:t>
            </a:r>
            <a:br>
              <a:rPr lang="en-GB" b="1" u="sng" dirty="0">
                <a:effectLst/>
                <a:latin typeface="Arial" panose="020B0604020202020204" pitchFamily="34" charset="0"/>
              </a:rPr>
            </a:br>
            <a:r>
              <a:rPr lang="en-GB" b="1" u="sng" dirty="0">
                <a:effectLst/>
                <a:latin typeface="Arial" panose="020B0604020202020204" pitchFamily="34" charset="0"/>
              </a:rPr>
              <a:t>benefits </a:t>
            </a:r>
            <a:br>
              <a:rPr lang="en-GB" b="1" u="sng" dirty="0">
                <a:effectLst/>
                <a:latin typeface="Arial" panose="020B0604020202020204" pitchFamily="34" charset="0"/>
              </a:rPr>
            </a:br>
            <a:r>
              <a:rPr lang="en-GB" b="1" u="sng" dirty="0">
                <a:effectLst/>
                <a:latin typeface="Arial" panose="020B0604020202020204" pitchFamily="34" charset="0"/>
              </a:rPr>
              <a:t>of social media:</a:t>
            </a:r>
            <a:endParaRPr lang="en-GB" dirty="0">
              <a:effectLst/>
              <a:latin typeface="Arial" panose="020B0604020202020204" pitchFamily="34" charset="0"/>
            </a:endParaRPr>
          </a:p>
        </p:txBody>
      </p:sp>
      <p:sp>
        <p:nvSpPr>
          <p:cNvPr id="60" name="Text Placeholder 11">
            <a:extLst>
              <a:ext uri="{FF2B5EF4-FFF2-40B4-BE49-F238E27FC236}">
                <a16:creationId xmlns:a16="http://schemas.microsoft.com/office/drawing/2014/main" id="{EC1A6030-F320-2442-8198-EA2181999285}"/>
              </a:ext>
            </a:extLst>
          </p:cNvPr>
          <p:cNvSpPr>
            <a:spLocks noGrp="1"/>
          </p:cNvSpPr>
          <p:nvPr>
            <p:ph type="body" sz="quarter" idx="30" hasCustomPrompt="1"/>
          </p:nvPr>
        </p:nvSpPr>
        <p:spPr>
          <a:xfrm>
            <a:off x="7570349" y="889610"/>
            <a:ext cx="1963256" cy="527436"/>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u="sng" dirty="0">
                <a:effectLst/>
                <a:latin typeface="Arial" panose="020B0604020202020204" pitchFamily="34" charset="0"/>
              </a:rPr>
              <a:t>Potential </a:t>
            </a:r>
            <a:br>
              <a:rPr lang="en-GB" b="1" u="sng" dirty="0">
                <a:effectLst/>
                <a:latin typeface="Arial" panose="020B0604020202020204" pitchFamily="34" charset="0"/>
              </a:rPr>
            </a:br>
            <a:r>
              <a:rPr lang="en-GB" b="1" u="sng" dirty="0">
                <a:effectLst/>
                <a:latin typeface="Arial" panose="020B0604020202020204" pitchFamily="34" charset="0"/>
              </a:rPr>
              <a:t>challenges of </a:t>
            </a:r>
            <a:br>
              <a:rPr lang="en-GB" b="1" u="sng" dirty="0">
                <a:effectLst/>
                <a:latin typeface="Arial" panose="020B0604020202020204" pitchFamily="34" charset="0"/>
              </a:rPr>
            </a:br>
            <a:r>
              <a:rPr lang="en-GB" b="1" u="sng" dirty="0">
                <a:effectLst/>
                <a:latin typeface="Arial" panose="020B0604020202020204" pitchFamily="34" charset="0"/>
              </a:rPr>
              <a:t>social media: </a:t>
            </a:r>
            <a:endParaRPr lang="en-GB" dirty="0">
              <a:effectLst/>
              <a:latin typeface="Arial" panose="020B0604020202020204" pitchFamily="34" charset="0"/>
            </a:endParaRPr>
          </a:p>
        </p:txBody>
      </p:sp>
      <p:sp>
        <p:nvSpPr>
          <p:cNvPr id="61" name="Text Placeholder 11">
            <a:extLst>
              <a:ext uri="{FF2B5EF4-FFF2-40B4-BE49-F238E27FC236}">
                <a16:creationId xmlns:a16="http://schemas.microsoft.com/office/drawing/2014/main" id="{AF8950DA-0743-CC42-8945-3FB8ABC5EE55}"/>
              </a:ext>
            </a:extLst>
          </p:cNvPr>
          <p:cNvSpPr>
            <a:spLocks noGrp="1"/>
          </p:cNvSpPr>
          <p:nvPr>
            <p:ph type="body" sz="quarter" idx="31" hasCustomPrompt="1"/>
          </p:nvPr>
        </p:nvSpPr>
        <p:spPr>
          <a:xfrm>
            <a:off x="9912971" y="889610"/>
            <a:ext cx="1963256" cy="527436"/>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u="sng" dirty="0">
                <a:effectLst/>
                <a:latin typeface="Arial" panose="020B0604020202020204" pitchFamily="34" charset="0"/>
              </a:rPr>
              <a:t>Solutions </a:t>
            </a:r>
            <a:br>
              <a:rPr lang="en-GB" b="1" u="sng" dirty="0">
                <a:effectLst/>
                <a:latin typeface="Arial" panose="020B0604020202020204" pitchFamily="34" charset="0"/>
              </a:rPr>
            </a:br>
            <a:r>
              <a:rPr lang="en-GB" b="1" u="sng" dirty="0">
                <a:effectLst/>
                <a:latin typeface="Arial" panose="020B0604020202020204" pitchFamily="34" charset="0"/>
              </a:rPr>
              <a:t>to promote </a:t>
            </a:r>
            <a:br>
              <a:rPr lang="en-GB" b="1" u="sng" dirty="0">
                <a:effectLst/>
                <a:latin typeface="Arial" panose="020B0604020202020204" pitchFamily="34" charset="0"/>
              </a:rPr>
            </a:br>
            <a:r>
              <a:rPr lang="en-GB" b="1" u="sng" dirty="0">
                <a:effectLst/>
                <a:latin typeface="Arial" panose="020B0604020202020204" pitchFamily="34" charset="0"/>
              </a:rPr>
              <a:t>wellbeing: </a:t>
            </a:r>
            <a:endParaRPr lang="en-GB" dirty="0">
              <a:effectLst/>
              <a:latin typeface="Arial" panose="020B0604020202020204" pitchFamily="34" charset="0"/>
            </a:endParaRPr>
          </a:p>
        </p:txBody>
      </p:sp>
    </p:spTree>
    <p:extLst>
      <p:ext uri="{BB962C8B-B14F-4D97-AF65-F5344CB8AC3E}">
        <p14:creationId xmlns:p14="http://schemas.microsoft.com/office/powerpoint/2010/main" val="1631240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9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4662F1E6-BC33-6040-A562-6AC9DD9BBD67}"/>
              </a:ext>
            </a:extLst>
          </p:cNvPr>
          <p:cNvSpPr>
            <a:spLocks noGrp="1"/>
          </p:cNvSpPr>
          <p:nvPr>
            <p:ph type="title"/>
          </p:nvPr>
        </p:nvSpPr>
        <p:spPr>
          <a:xfrm>
            <a:off x="333366" y="747271"/>
            <a:ext cx="4167113"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ts val="4800"/>
              </a:lnSpc>
              <a:spcBef>
                <a:spcPts val="0"/>
              </a:spcBef>
              <a:buFont typeface="Arial" panose="020B0604020202020204" pitchFamily="34" charset="0"/>
              <a:buNone/>
            </a:pPr>
            <a:r>
              <a:rPr lang="en-GB" dirty="0"/>
              <a:t>Click to</a:t>
            </a:r>
            <a:endParaRPr lang="en-US" dirty="0"/>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340496" y="1673225"/>
            <a:ext cx="4840889" cy="5159375"/>
          </a:xfrm>
        </p:spPr>
        <p:txBody>
          <a:bodyPr/>
          <a:lstStyle/>
          <a:p>
            <a:endParaRPr lang="en-US"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57558CA1-869D-864C-8296-FA77DF11D71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6958466" y="1182033"/>
            <a:ext cx="1063497" cy="1063497"/>
          </a:xfrm>
          <a:prstGeom prst="rect">
            <a:avLst/>
          </a:prstGeom>
        </p:spPr>
      </p:pic>
      <p:pic>
        <p:nvPicPr>
          <p:cNvPr id="17" name="Picture 16">
            <a:extLst>
              <a:ext uri="{FF2B5EF4-FFF2-40B4-BE49-F238E27FC236}">
                <a16:creationId xmlns:a16="http://schemas.microsoft.com/office/drawing/2014/main" id="{AF56BD29-2A75-C846-ACE6-0A28ED8FAE58}"/>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13" name="Text Placeholder 11">
            <a:extLst>
              <a:ext uri="{FF2B5EF4-FFF2-40B4-BE49-F238E27FC236}">
                <a16:creationId xmlns:a16="http://schemas.microsoft.com/office/drawing/2014/main" id="{B8C84630-5B47-6947-9A7A-79867F20C3BB}"/>
              </a:ext>
            </a:extLst>
          </p:cNvPr>
          <p:cNvSpPr>
            <a:spLocks noGrp="1"/>
          </p:cNvSpPr>
          <p:nvPr>
            <p:ph type="body" sz="quarter" idx="29" hasCustomPrompt="1"/>
          </p:nvPr>
        </p:nvSpPr>
        <p:spPr>
          <a:xfrm>
            <a:off x="8021963" y="2238113"/>
            <a:ext cx="3841150" cy="165201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23" name="Picture 22" descr="A close up of a logo&#10;&#10;Description automatically generated">
            <a:extLst>
              <a:ext uri="{FF2B5EF4-FFF2-40B4-BE49-F238E27FC236}">
                <a16:creationId xmlns:a16="http://schemas.microsoft.com/office/drawing/2014/main" id="{63C790BB-8909-2C45-82D0-16921F02CD72}"/>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5726779" y="-1042781"/>
            <a:ext cx="10444950" cy="10421765"/>
          </a:xfrm>
          <a:prstGeom prst="rect">
            <a:avLst/>
          </a:prstGeom>
        </p:spPr>
      </p:pic>
      <p:sp>
        <p:nvSpPr>
          <p:cNvPr id="19" name="Text Placeholder 11">
            <a:extLst>
              <a:ext uri="{FF2B5EF4-FFF2-40B4-BE49-F238E27FC236}">
                <a16:creationId xmlns:a16="http://schemas.microsoft.com/office/drawing/2014/main" id="{0DBC277E-FBAA-0547-9F9A-8B8F6E9F5684}"/>
              </a:ext>
            </a:extLst>
          </p:cNvPr>
          <p:cNvSpPr>
            <a:spLocks noGrp="1"/>
          </p:cNvSpPr>
          <p:nvPr>
            <p:ph type="body" sz="quarter" idx="14" hasCustomPrompt="1"/>
          </p:nvPr>
        </p:nvSpPr>
        <p:spPr>
          <a:xfrm>
            <a:off x="366384" y="2186662"/>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2" name="Text Placeholder 11">
            <a:extLst>
              <a:ext uri="{FF2B5EF4-FFF2-40B4-BE49-F238E27FC236}">
                <a16:creationId xmlns:a16="http://schemas.microsoft.com/office/drawing/2014/main" id="{D5416B34-A73B-4348-9002-C943E4B035E0}"/>
              </a:ext>
            </a:extLst>
          </p:cNvPr>
          <p:cNvSpPr>
            <a:spLocks noGrp="1"/>
          </p:cNvSpPr>
          <p:nvPr>
            <p:ph type="body" sz="quarter" idx="16" hasCustomPrompt="1"/>
          </p:nvPr>
        </p:nvSpPr>
        <p:spPr>
          <a:xfrm>
            <a:off x="366385" y="2815265"/>
            <a:ext cx="3345004"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9013802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0_Title and Content">
    <p:bg>
      <p:bgPr>
        <a:solidFill>
          <a:schemeClr val="bg1"/>
        </a:solidFill>
        <a:effectLst/>
      </p:bgPr>
    </p:bg>
    <p:spTree>
      <p:nvGrpSpPr>
        <p:cNvPr id="1" name=""/>
        <p:cNvGrpSpPr/>
        <p:nvPr/>
      </p:nvGrpSpPr>
      <p:grpSpPr>
        <a:xfrm>
          <a:off x="0" y="0"/>
          <a:ext cx="0" cy="0"/>
          <a:chOff x="0" y="0"/>
          <a:chExt cx="0" cy="0"/>
        </a:xfrm>
      </p:grpSpPr>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228485" y="-1781883"/>
            <a:ext cx="10444950" cy="10421765"/>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1"/>
            <a:ext cx="12192000" cy="6883401"/>
            <a:chOff x="0" y="-25401"/>
            <a:chExt cx="12192000" cy="6883401"/>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1"/>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750626" y="505755"/>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210803" y="1736149"/>
            <a:ext cx="6844749" cy="5094412"/>
          </a:xfrm>
        </p:spPr>
        <p:txBody>
          <a:bodyPr/>
          <a:lstStyle/>
          <a:p>
            <a:endParaRPr lang="en-US" dirty="0"/>
          </a:p>
        </p:txBody>
      </p:sp>
      <p:sp>
        <p:nvSpPr>
          <p:cNvPr id="17" name="Text Placeholder 11">
            <a:extLst>
              <a:ext uri="{FF2B5EF4-FFF2-40B4-BE49-F238E27FC236}">
                <a16:creationId xmlns:a16="http://schemas.microsoft.com/office/drawing/2014/main" id="{80A9F173-3C7D-5440-94CA-BFE82CEAA762}"/>
              </a:ext>
            </a:extLst>
          </p:cNvPr>
          <p:cNvSpPr>
            <a:spLocks noGrp="1"/>
          </p:cNvSpPr>
          <p:nvPr>
            <p:ph type="body" sz="quarter" idx="14" hasCustomPrompt="1"/>
          </p:nvPr>
        </p:nvSpPr>
        <p:spPr>
          <a:xfrm>
            <a:off x="7198011" y="595979"/>
            <a:ext cx="4421875"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Watch the next </a:t>
            </a:r>
            <a:br>
              <a:rPr lang="en-GB" b="1" dirty="0">
                <a:effectLst/>
                <a:latin typeface="Arial" panose="020B0604020202020204" pitchFamily="34" charset="0"/>
              </a:rPr>
            </a:br>
            <a:r>
              <a:rPr lang="en-GB" b="1" dirty="0">
                <a:effectLst/>
                <a:latin typeface="Arial" panose="020B0604020202020204" pitchFamily="34" charset="0"/>
              </a:rPr>
              <a:t>part of the video</a:t>
            </a:r>
            <a:endParaRPr lang="en-GB" dirty="0">
              <a:effectLst/>
              <a:latin typeface="Arial" panose="020B0604020202020204" pitchFamily="34" charset="0"/>
            </a:endParaRPr>
          </a:p>
        </p:txBody>
      </p:sp>
      <p:sp>
        <p:nvSpPr>
          <p:cNvPr id="13" name="Text Placeholder 11">
            <a:extLst>
              <a:ext uri="{FF2B5EF4-FFF2-40B4-BE49-F238E27FC236}">
                <a16:creationId xmlns:a16="http://schemas.microsoft.com/office/drawing/2014/main" id="{B56BB037-EC31-0F49-BEBA-23CEC5DED829}"/>
              </a:ext>
            </a:extLst>
          </p:cNvPr>
          <p:cNvSpPr>
            <a:spLocks noGrp="1"/>
          </p:cNvSpPr>
          <p:nvPr>
            <p:ph type="body" sz="quarter" idx="16" hasCustomPrompt="1"/>
          </p:nvPr>
        </p:nvSpPr>
        <p:spPr>
          <a:xfrm>
            <a:off x="7207343" y="1623083"/>
            <a:ext cx="4635946" cy="4154262"/>
          </a:xfrm>
        </p:spPr>
        <p:txBody>
          <a:bodyPr numCol="2"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8" name="Picture 17" descr="A close up of a logo&#10;&#10;Description automatically generated">
            <a:extLst>
              <a:ext uri="{FF2B5EF4-FFF2-40B4-BE49-F238E27FC236}">
                <a16:creationId xmlns:a16="http://schemas.microsoft.com/office/drawing/2014/main" id="{309B14FA-25A5-D648-8AAE-0C77A543F66C}"/>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697702" y="-927528"/>
            <a:ext cx="10444950" cy="10421765"/>
          </a:xfrm>
          <a:prstGeom prst="rect">
            <a:avLst/>
          </a:prstGeom>
        </p:spPr>
      </p:pic>
    </p:spTree>
    <p:extLst>
      <p:ext uri="{BB962C8B-B14F-4D97-AF65-F5344CB8AC3E}">
        <p14:creationId xmlns:p14="http://schemas.microsoft.com/office/powerpoint/2010/main" val="126601498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1_Title and Content">
    <p:bg>
      <p:bgPr>
        <a:solidFill>
          <a:schemeClr val="bg1"/>
        </a:solidFill>
        <a:effectLst/>
      </p:bgPr>
    </p:bg>
    <p:spTree>
      <p:nvGrpSpPr>
        <p:cNvPr id="1" name=""/>
        <p:cNvGrpSpPr/>
        <p:nvPr/>
      </p:nvGrpSpPr>
      <p:grpSpPr>
        <a:xfrm>
          <a:off x="0" y="0"/>
          <a:ext cx="0" cy="0"/>
          <a:chOff x="0" y="0"/>
          <a:chExt cx="0" cy="0"/>
        </a:xfrm>
      </p:grpSpPr>
      <p:pic>
        <p:nvPicPr>
          <p:cNvPr id="29" name="Picture 28" descr="A close up of a logo&#10;&#10;Description automatically generated">
            <a:extLst>
              <a:ext uri="{FF2B5EF4-FFF2-40B4-BE49-F238E27FC236}">
                <a16:creationId xmlns:a16="http://schemas.microsoft.com/office/drawing/2014/main" id="{29D685AC-89D7-1C4B-846E-24B5A9A65F7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926869" y="-1315038"/>
            <a:ext cx="12397610" cy="12370091"/>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1"/>
            <a:ext cx="12192000" cy="6883401"/>
            <a:chOff x="0" y="-25401"/>
            <a:chExt cx="12192000" cy="6883401"/>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1"/>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228485" y="-1781883"/>
            <a:ext cx="10444950" cy="10421765"/>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351298" y="557004"/>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4" name="Picture Placeholder 5">
            <a:extLst>
              <a:ext uri="{FF2B5EF4-FFF2-40B4-BE49-F238E27FC236}">
                <a16:creationId xmlns:a16="http://schemas.microsoft.com/office/drawing/2014/main" id="{F86DA4F0-62D0-5A4D-9FCE-C67F2484B795}"/>
              </a:ext>
            </a:extLst>
          </p:cNvPr>
          <p:cNvSpPr>
            <a:spLocks noGrp="1"/>
          </p:cNvSpPr>
          <p:nvPr>
            <p:ph type="pic" sz="quarter" idx="15"/>
          </p:nvPr>
        </p:nvSpPr>
        <p:spPr>
          <a:xfrm>
            <a:off x="1842107" y="2105891"/>
            <a:ext cx="5213445" cy="4724670"/>
          </a:xfrm>
        </p:spPr>
        <p:txBody>
          <a:bodyPr/>
          <a:lstStyle/>
          <a:p>
            <a:endParaRPr lang="en-US" dirty="0"/>
          </a:p>
        </p:txBody>
      </p:sp>
      <p:pic>
        <p:nvPicPr>
          <p:cNvPr id="25" name="Picture 24">
            <a:extLst>
              <a:ext uri="{FF2B5EF4-FFF2-40B4-BE49-F238E27FC236}">
                <a16:creationId xmlns:a16="http://schemas.microsoft.com/office/drawing/2014/main" id="{853B4CA1-F1F6-9941-ADFE-59704A46106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6958466" y="1182033"/>
            <a:ext cx="1063497" cy="1063497"/>
          </a:xfrm>
          <a:prstGeom prst="rect">
            <a:avLst/>
          </a:prstGeom>
        </p:spPr>
      </p:pic>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8021963" y="2238113"/>
            <a:ext cx="3841150" cy="2888069"/>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27" name="Text Placeholder 11">
            <a:extLst>
              <a:ext uri="{FF2B5EF4-FFF2-40B4-BE49-F238E27FC236}">
                <a16:creationId xmlns:a16="http://schemas.microsoft.com/office/drawing/2014/main" id="{A706D4FD-1C76-9E4C-A5F0-6E9A85CB358C}"/>
              </a:ext>
            </a:extLst>
          </p:cNvPr>
          <p:cNvSpPr>
            <a:spLocks noGrp="1"/>
          </p:cNvSpPr>
          <p:nvPr>
            <p:ph type="body" sz="quarter" idx="14" hasCustomPrompt="1"/>
          </p:nvPr>
        </p:nvSpPr>
        <p:spPr>
          <a:xfrm>
            <a:off x="366384" y="2186662"/>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8" name="Text Placeholder 11">
            <a:extLst>
              <a:ext uri="{FF2B5EF4-FFF2-40B4-BE49-F238E27FC236}">
                <a16:creationId xmlns:a16="http://schemas.microsoft.com/office/drawing/2014/main" id="{8B2BB9F8-59CE-DA4D-AADE-E469DEF1B725}"/>
              </a:ext>
            </a:extLst>
          </p:cNvPr>
          <p:cNvSpPr>
            <a:spLocks noGrp="1"/>
          </p:cNvSpPr>
          <p:nvPr>
            <p:ph type="body" sz="quarter" idx="16" hasCustomPrompt="1"/>
          </p:nvPr>
        </p:nvSpPr>
        <p:spPr>
          <a:xfrm>
            <a:off x="366385" y="2815265"/>
            <a:ext cx="3345004"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966029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5_Title and Content">
    <p:bg>
      <p:bgPr>
        <a:solidFill>
          <a:schemeClr val="bg1"/>
        </a:solidFill>
        <a:effectLst/>
      </p:bgPr>
    </p:bg>
    <p:spTree>
      <p:nvGrpSpPr>
        <p:cNvPr id="1" name=""/>
        <p:cNvGrpSpPr/>
        <p:nvPr/>
      </p:nvGrpSpPr>
      <p:grpSpPr>
        <a:xfrm>
          <a:off x="0" y="0"/>
          <a:ext cx="0" cy="0"/>
          <a:chOff x="0" y="0"/>
          <a:chExt cx="0" cy="0"/>
        </a:xfrm>
      </p:grpSpPr>
      <p:pic>
        <p:nvPicPr>
          <p:cNvPr id="29" name="Picture 28" descr="A close up of a logo&#10;&#10;Description automatically generated">
            <a:extLst>
              <a:ext uri="{FF2B5EF4-FFF2-40B4-BE49-F238E27FC236}">
                <a16:creationId xmlns:a16="http://schemas.microsoft.com/office/drawing/2014/main" id="{29D685AC-89D7-1C4B-846E-24B5A9A65F7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926869" y="-1315038"/>
            <a:ext cx="12397610" cy="12370091"/>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25401"/>
            <a:ext cx="12192000" cy="6883401"/>
            <a:chOff x="0" y="-25401"/>
            <a:chExt cx="12192000" cy="6883401"/>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25401"/>
              <a:ext cx="6096000" cy="685800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228485" y="-1781883"/>
            <a:ext cx="10444950" cy="10421765"/>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351298" y="557004"/>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4" name="Picture Placeholder 5">
            <a:extLst>
              <a:ext uri="{FF2B5EF4-FFF2-40B4-BE49-F238E27FC236}">
                <a16:creationId xmlns:a16="http://schemas.microsoft.com/office/drawing/2014/main" id="{F86DA4F0-62D0-5A4D-9FCE-C67F2484B795}"/>
              </a:ext>
            </a:extLst>
          </p:cNvPr>
          <p:cNvSpPr>
            <a:spLocks noGrp="1"/>
          </p:cNvSpPr>
          <p:nvPr>
            <p:ph type="pic" sz="quarter" idx="15"/>
          </p:nvPr>
        </p:nvSpPr>
        <p:spPr>
          <a:xfrm>
            <a:off x="1842107" y="2105891"/>
            <a:ext cx="5213445" cy="4724670"/>
          </a:xfrm>
        </p:spPr>
        <p:txBody>
          <a:bodyPr/>
          <a:lstStyle/>
          <a:p>
            <a:endParaRPr lang="en-US" dirty="0"/>
          </a:p>
        </p:txBody>
      </p:sp>
      <p:sp>
        <p:nvSpPr>
          <p:cNvPr id="27" name="Text Placeholder 11">
            <a:extLst>
              <a:ext uri="{FF2B5EF4-FFF2-40B4-BE49-F238E27FC236}">
                <a16:creationId xmlns:a16="http://schemas.microsoft.com/office/drawing/2014/main" id="{A706D4FD-1C76-9E4C-A5F0-6E9A85CB358C}"/>
              </a:ext>
            </a:extLst>
          </p:cNvPr>
          <p:cNvSpPr>
            <a:spLocks noGrp="1"/>
          </p:cNvSpPr>
          <p:nvPr>
            <p:ph type="body" sz="quarter" idx="14" hasCustomPrompt="1"/>
          </p:nvPr>
        </p:nvSpPr>
        <p:spPr>
          <a:xfrm>
            <a:off x="366384" y="2186662"/>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8B3D3A92-5FDA-AB4A-97E4-1A558CC9CED7}"/>
              </a:ext>
            </a:extLst>
          </p:cNvPr>
          <p:cNvSpPr>
            <a:spLocks noGrp="1"/>
          </p:cNvSpPr>
          <p:nvPr>
            <p:ph type="body" sz="quarter" idx="16" hasCustomPrompt="1"/>
          </p:nvPr>
        </p:nvSpPr>
        <p:spPr>
          <a:xfrm>
            <a:off x="7198011" y="750027"/>
            <a:ext cx="4421875" cy="3184162"/>
          </a:xfrm>
        </p:spPr>
        <p:txBody>
          <a:bodyPr numCol="1" spcCol="540000"/>
          <a:lstStyle>
            <a:lvl1pPr marL="342900" marR="0" indent="-342900"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13543906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2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 y="557442"/>
            <a:ext cx="5403273" cy="724639"/>
          </a:xfrm>
        </p:spPr>
        <p:txBody>
          <a:bodyPr/>
          <a:lstStyle>
            <a:lvl1pPr algn="r">
              <a:lnSpc>
                <a:spcPts val="6000"/>
              </a:lnSpc>
              <a:defRPr lang="en-GB" smtClean="0">
                <a:effectLst/>
              </a:defRPr>
            </a:lvl1pPr>
          </a:lstStyle>
          <a:p>
            <a:r>
              <a:rPr lang="en-GB" b="1" dirty="0">
                <a:effectLst/>
                <a:latin typeface="Arial Narrow" panose="020B0604020202020204" pitchFamily="34" charset="0"/>
              </a:rPr>
              <a:t>Social Media, wellbeing and Covid-19</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5" name="Picture 24">
            <a:extLst>
              <a:ext uri="{FF2B5EF4-FFF2-40B4-BE49-F238E27FC236}">
                <a16:creationId xmlns:a16="http://schemas.microsoft.com/office/drawing/2014/main" id="{853B4CA1-F1F6-9941-ADFE-59704A46106F}"/>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5877812" y="556591"/>
            <a:ext cx="1063497" cy="1063497"/>
          </a:xfrm>
          <a:prstGeom prst="rect">
            <a:avLst/>
          </a:prstGeom>
          <a:solidFill>
            <a:srgbClr val="FFCC31"/>
          </a:solidFill>
        </p:spPr>
      </p:pic>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388107" y="3133314"/>
            <a:ext cx="5015166" cy="2602468"/>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Private reflections: </a:t>
            </a:r>
            <a:br>
              <a:rPr lang="en-GB" b="1" dirty="0">
                <a:effectLst/>
                <a:latin typeface="Arial" panose="020B0604020202020204" pitchFamily="34" charset="0"/>
              </a:rPr>
            </a:br>
            <a:r>
              <a:rPr lang="en-GB" dirty="0">
                <a:effectLst/>
                <a:latin typeface="Arial" panose="020B0604020202020204" pitchFamily="34" charset="0"/>
              </a:rPr>
              <a:t>In what ways has social media supported your wellbeing during the pandemic and when has it not always been helpful? </a:t>
            </a:r>
          </a:p>
          <a:p>
            <a:r>
              <a:rPr lang="en-GB" dirty="0">
                <a:effectLst/>
                <a:latin typeface="Arial" panose="020B0604020202020204" pitchFamily="34" charset="0"/>
              </a:rPr>
              <a:t>What advice could you take from </a:t>
            </a:r>
            <a:br>
              <a:rPr lang="en-GB" dirty="0">
                <a:effectLst/>
                <a:latin typeface="Arial" panose="020B0604020202020204" pitchFamily="34" charset="0"/>
              </a:rPr>
            </a:br>
            <a:r>
              <a:rPr lang="en-GB" dirty="0">
                <a:effectLst/>
                <a:latin typeface="Arial" panose="020B0604020202020204" pitchFamily="34" charset="0"/>
              </a:rPr>
              <a:t>today’s lesson about social media to support your wellbeing during the </a:t>
            </a:r>
            <a:br>
              <a:rPr lang="en-GB" dirty="0">
                <a:effectLst/>
                <a:latin typeface="Arial" panose="020B0604020202020204" pitchFamily="34" charset="0"/>
              </a:rPr>
            </a:br>
            <a:r>
              <a:rPr lang="en-GB" dirty="0">
                <a:effectLst/>
                <a:latin typeface="Arial" panose="020B0604020202020204" pitchFamily="34" charset="0"/>
              </a:rPr>
              <a:t>Covid-19 pandemic?  </a:t>
            </a:r>
          </a:p>
        </p:txBody>
      </p:sp>
      <p:pic>
        <p:nvPicPr>
          <p:cNvPr id="19" name="Picture 18">
            <a:extLst>
              <a:ext uri="{FF2B5EF4-FFF2-40B4-BE49-F238E27FC236}">
                <a16:creationId xmlns:a16="http://schemas.microsoft.com/office/drawing/2014/main" id="{C0EC2806-258F-224E-B8ED-84FD062015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77812" y="3349215"/>
            <a:ext cx="1063497" cy="1063497"/>
          </a:xfrm>
          <a:prstGeom prst="rect">
            <a:avLst/>
          </a:prstGeom>
          <a:solidFill>
            <a:srgbClr val="FFCC31"/>
          </a:solidFill>
        </p:spPr>
      </p:pic>
      <p:sp>
        <p:nvSpPr>
          <p:cNvPr id="22" name="Text Placeholder 11">
            <a:extLst>
              <a:ext uri="{FF2B5EF4-FFF2-40B4-BE49-F238E27FC236}">
                <a16:creationId xmlns:a16="http://schemas.microsoft.com/office/drawing/2014/main" id="{91215F90-37E4-8C40-AB97-22710B53958C}"/>
              </a:ext>
            </a:extLst>
          </p:cNvPr>
          <p:cNvSpPr>
            <a:spLocks noGrp="1"/>
          </p:cNvSpPr>
          <p:nvPr>
            <p:ph type="body" sz="quarter" idx="14" hasCustomPrompt="1"/>
          </p:nvPr>
        </p:nvSpPr>
        <p:spPr>
          <a:xfrm>
            <a:off x="7168967" y="603513"/>
            <a:ext cx="4510414" cy="374029"/>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3" name="Text Placeholder 11">
            <a:extLst>
              <a:ext uri="{FF2B5EF4-FFF2-40B4-BE49-F238E27FC236}">
                <a16:creationId xmlns:a16="http://schemas.microsoft.com/office/drawing/2014/main" id="{58BDF0AE-553E-4D49-97ED-8B1B0DB05EC7}"/>
              </a:ext>
            </a:extLst>
          </p:cNvPr>
          <p:cNvSpPr>
            <a:spLocks noGrp="1"/>
          </p:cNvSpPr>
          <p:nvPr>
            <p:ph type="body" sz="quarter" idx="16" hasCustomPrompt="1"/>
          </p:nvPr>
        </p:nvSpPr>
        <p:spPr>
          <a:xfrm>
            <a:off x="7168966" y="1185194"/>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30" name="Text Placeholder 11">
            <a:extLst>
              <a:ext uri="{FF2B5EF4-FFF2-40B4-BE49-F238E27FC236}">
                <a16:creationId xmlns:a16="http://schemas.microsoft.com/office/drawing/2014/main" id="{8F8338E3-29C2-1F44-B49A-A9148491245C}"/>
              </a:ext>
            </a:extLst>
          </p:cNvPr>
          <p:cNvSpPr>
            <a:spLocks noGrp="1"/>
          </p:cNvSpPr>
          <p:nvPr>
            <p:ph type="body" sz="quarter" idx="30" hasCustomPrompt="1"/>
          </p:nvPr>
        </p:nvSpPr>
        <p:spPr>
          <a:xfrm>
            <a:off x="7168967" y="3340720"/>
            <a:ext cx="4510414" cy="374029"/>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B1697ABA-B174-8C43-B89C-849E963A8945}"/>
              </a:ext>
            </a:extLst>
          </p:cNvPr>
          <p:cNvSpPr>
            <a:spLocks noGrp="1"/>
          </p:cNvSpPr>
          <p:nvPr>
            <p:ph type="body" sz="quarter" idx="31" hasCustomPrompt="1"/>
          </p:nvPr>
        </p:nvSpPr>
        <p:spPr>
          <a:xfrm>
            <a:off x="7168966" y="3922401"/>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13489848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3_Title and Content">
    <p:bg>
      <p:bgPr>
        <a:solidFill>
          <a:schemeClr val="bg1"/>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364421"/>
            <a:ext cx="12192000" cy="6493579"/>
            <a:chOff x="0" y="364421"/>
            <a:chExt cx="12192000" cy="6493579"/>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1" y="557442"/>
            <a:ext cx="5403273" cy="724639"/>
          </a:xfrm>
        </p:spPr>
        <p:txBody>
          <a:bodyPr/>
          <a:lstStyle>
            <a:lvl1pPr algn="r">
              <a:lnSpc>
                <a:spcPts val="6000"/>
              </a:lnSpc>
              <a:defRPr lang="en-GB" smtClean="0">
                <a:effectLst/>
              </a:defRPr>
            </a:lvl1pPr>
          </a:lstStyle>
          <a:p>
            <a:r>
              <a:rPr lang="en-GB" b="1" dirty="0">
                <a:effectLst/>
                <a:latin typeface="Arial Narrow" panose="020B0604020202020204" pitchFamily="34" charset="0"/>
              </a:rPr>
              <a:t>Social Media, wellbeing and Covid-19</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5" name="Picture 24">
            <a:extLst>
              <a:ext uri="{FF2B5EF4-FFF2-40B4-BE49-F238E27FC236}">
                <a16:creationId xmlns:a16="http://schemas.microsoft.com/office/drawing/2014/main" id="{853B4CA1-F1F6-9941-ADFE-59704A46106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877812" y="557442"/>
            <a:ext cx="1063497" cy="1063497"/>
          </a:xfrm>
          <a:prstGeom prst="rect">
            <a:avLst/>
          </a:prstGeom>
          <a:solidFill>
            <a:srgbClr val="FFCC31"/>
          </a:solidFill>
        </p:spPr>
      </p:pic>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388107" y="3133314"/>
            <a:ext cx="5015166" cy="2602468"/>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Private reflections: </a:t>
            </a:r>
            <a:br>
              <a:rPr lang="en-GB" b="1" dirty="0">
                <a:effectLst/>
                <a:latin typeface="Arial" panose="020B0604020202020204" pitchFamily="34" charset="0"/>
              </a:rPr>
            </a:br>
            <a:r>
              <a:rPr lang="en-GB" dirty="0">
                <a:effectLst/>
                <a:latin typeface="Arial" panose="020B0604020202020204" pitchFamily="34" charset="0"/>
              </a:rPr>
              <a:t>In what ways has social media supported your wellbeing during the pandemic and when has it not always been helpful? </a:t>
            </a:r>
          </a:p>
          <a:p>
            <a:r>
              <a:rPr lang="en-GB" dirty="0">
                <a:effectLst/>
                <a:latin typeface="Arial" panose="020B0604020202020204" pitchFamily="34" charset="0"/>
              </a:rPr>
              <a:t>What advice could you take from </a:t>
            </a:r>
            <a:br>
              <a:rPr lang="en-GB" dirty="0">
                <a:effectLst/>
                <a:latin typeface="Arial" panose="020B0604020202020204" pitchFamily="34" charset="0"/>
              </a:rPr>
            </a:br>
            <a:r>
              <a:rPr lang="en-GB" dirty="0">
                <a:effectLst/>
                <a:latin typeface="Arial" panose="020B0604020202020204" pitchFamily="34" charset="0"/>
              </a:rPr>
              <a:t>today’s lesson about social media to support your wellbeing during the </a:t>
            </a:r>
            <a:br>
              <a:rPr lang="en-GB" dirty="0">
                <a:effectLst/>
                <a:latin typeface="Arial" panose="020B0604020202020204" pitchFamily="34" charset="0"/>
              </a:rPr>
            </a:br>
            <a:r>
              <a:rPr lang="en-GB" dirty="0">
                <a:effectLst/>
                <a:latin typeface="Arial" panose="020B0604020202020204" pitchFamily="34" charset="0"/>
              </a:rPr>
              <a:t>Covid-19 pandemic?  </a:t>
            </a:r>
          </a:p>
        </p:txBody>
      </p:sp>
      <p:pic>
        <p:nvPicPr>
          <p:cNvPr id="19" name="Picture 18">
            <a:extLst>
              <a:ext uri="{FF2B5EF4-FFF2-40B4-BE49-F238E27FC236}">
                <a16:creationId xmlns:a16="http://schemas.microsoft.com/office/drawing/2014/main" id="{C0EC2806-258F-224E-B8ED-84FD062015CE}"/>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5877812" y="3820223"/>
            <a:ext cx="1063497" cy="1056007"/>
          </a:xfrm>
          <a:prstGeom prst="rect">
            <a:avLst/>
          </a:prstGeom>
          <a:solidFill>
            <a:srgbClr val="FFCC31"/>
          </a:solidFill>
        </p:spPr>
      </p:pic>
      <p:sp>
        <p:nvSpPr>
          <p:cNvPr id="22" name="Text Placeholder 11">
            <a:extLst>
              <a:ext uri="{FF2B5EF4-FFF2-40B4-BE49-F238E27FC236}">
                <a16:creationId xmlns:a16="http://schemas.microsoft.com/office/drawing/2014/main" id="{91215F90-37E4-8C40-AB97-22710B53958C}"/>
              </a:ext>
            </a:extLst>
          </p:cNvPr>
          <p:cNvSpPr>
            <a:spLocks noGrp="1"/>
          </p:cNvSpPr>
          <p:nvPr>
            <p:ph type="body" sz="quarter" idx="14" hasCustomPrompt="1"/>
          </p:nvPr>
        </p:nvSpPr>
        <p:spPr>
          <a:xfrm>
            <a:off x="7168967" y="604364"/>
            <a:ext cx="4192454" cy="372341"/>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23" name="Text Placeholder 11">
            <a:extLst>
              <a:ext uri="{FF2B5EF4-FFF2-40B4-BE49-F238E27FC236}">
                <a16:creationId xmlns:a16="http://schemas.microsoft.com/office/drawing/2014/main" id="{58BDF0AE-553E-4D49-97ED-8B1B0DB05EC7}"/>
              </a:ext>
            </a:extLst>
          </p:cNvPr>
          <p:cNvSpPr>
            <a:spLocks noGrp="1"/>
          </p:cNvSpPr>
          <p:nvPr>
            <p:ph type="body" sz="quarter" idx="16" hasCustomPrompt="1"/>
          </p:nvPr>
        </p:nvSpPr>
        <p:spPr>
          <a:xfrm>
            <a:off x="7168966" y="1186045"/>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30" name="Text Placeholder 11">
            <a:extLst>
              <a:ext uri="{FF2B5EF4-FFF2-40B4-BE49-F238E27FC236}">
                <a16:creationId xmlns:a16="http://schemas.microsoft.com/office/drawing/2014/main" id="{8F8338E3-29C2-1F44-B49A-A9148491245C}"/>
              </a:ext>
            </a:extLst>
          </p:cNvPr>
          <p:cNvSpPr>
            <a:spLocks noGrp="1"/>
          </p:cNvSpPr>
          <p:nvPr>
            <p:ph type="body" sz="quarter" idx="30" hasCustomPrompt="1"/>
          </p:nvPr>
        </p:nvSpPr>
        <p:spPr>
          <a:xfrm>
            <a:off x="7168967" y="3807983"/>
            <a:ext cx="4192454" cy="372341"/>
          </a:xfrm>
          <a:noFill/>
        </p:spPr>
        <p:txBody>
          <a:bodyPr lIns="0" tIns="0" rIns="72000" bIns="72000"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
        <p:nvSpPr>
          <p:cNvPr id="31" name="Text Placeholder 11">
            <a:extLst>
              <a:ext uri="{FF2B5EF4-FFF2-40B4-BE49-F238E27FC236}">
                <a16:creationId xmlns:a16="http://schemas.microsoft.com/office/drawing/2014/main" id="{B1697ABA-B174-8C43-B89C-849E963A8945}"/>
              </a:ext>
            </a:extLst>
          </p:cNvPr>
          <p:cNvSpPr>
            <a:spLocks noGrp="1"/>
          </p:cNvSpPr>
          <p:nvPr>
            <p:ph type="body" sz="quarter" idx="31" hasCustomPrompt="1"/>
          </p:nvPr>
        </p:nvSpPr>
        <p:spPr>
          <a:xfrm>
            <a:off x="7168966" y="4389664"/>
            <a:ext cx="4510415"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Tree>
    <p:extLst>
      <p:ext uri="{BB962C8B-B14F-4D97-AF65-F5344CB8AC3E}">
        <p14:creationId xmlns:p14="http://schemas.microsoft.com/office/powerpoint/2010/main" val="31439887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4_Title and Content">
    <p:bg>
      <p:bgPr>
        <a:solidFill>
          <a:schemeClr val="bg1"/>
        </a:solidFill>
        <a:effectLst/>
      </p:bgPr>
    </p:bg>
    <p:spTree>
      <p:nvGrpSpPr>
        <p:cNvPr id="1" name=""/>
        <p:cNvGrpSpPr/>
        <p:nvPr/>
      </p:nvGrpSpPr>
      <p:grpSpPr>
        <a:xfrm>
          <a:off x="0" y="0"/>
          <a:ext cx="0" cy="0"/>
          <a:chOff x="0" y="0"/>
          <a:chExt cx="0" cy="0"/>
        </a:xfrm>
      </p:grpSpPr>
      <p:pic>
        <p:nvPicPr>
          <p:cNvPr id="29" name="Picture 28" descr="A close up of a logo&#10;&#10;Description automatically generated">
            <a:extLst>
              <a:ext uri="{FF2B5EF4-FFF2-40B4-BE49-F238E27FC236}">
                <a16:creationId xmlns:a16="http://schemas.microsoft.com/office/drawing/2014/main" id="{29D685AC-89D7-1C4B-846E-24B5A9A65F7C}"/>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926869" y="-1315038"/>
            <a:ext cx="12397610" cy="12370091"/>
          </a:xfrm>
          <a:prstGeom prst="rect">
            <a:avLst/>
          </a:prstGeom>
        </p:spPr>
      </p:pic>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599"/>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grpSp>
      <p:pic>
        <p:nvPicPr>
          <p:cNvPr id="14" name="Picture 13" descr="A close up of a logo&#10;&#10;Description automatically generated">
            <a:extLst>
              <a:ext uri="{FF2B5EF4-FFF2-40B4-BE49-F238E27FC236}">
                <a16:creationId xmlns:a16="http://schemas.microsoft.com/office/drawing/2014/main" id="{650F7B43-0A09-AC4B-B868-5C57E81455D7}"/>
              </a:ext>
            </a:extLst>
          </p:cNvPr>
          <p:cNvPicPr>
            <a:picLocks noChangeAspect="1"/>
          </p:cNvPicPr>
          <p:nvPr userDrawn="1"/>
        </p:nvPicPr>
        <p:blipFill>
          <a:blip cstate="screen">
            <a:alphaModFix amt="40000"/>
            <a:extLst>
              <a:ext uri="{28A0092B-C50C-407E-A947-70E740481C1C}">
                <a14:useLocalDpi xmlns:a14="http://schemas.microsoft.com/office/drawing/2010/main"/>
              </a:ext>
            </a:extLst>
          </a:blip>
          <a:stretch>
            <a:fillRect/>
          </a:stretch>
        </p:blipFill>
        <p:spPr>
          <a:xfrm>
            <a:off x="44655" y="-628759"/>
            <a:ext cx="10444950" cy="10421765"/>
          </a:xfrm>
          <a:prstGeom prst="rect">
            <a:avLst/>
          </a:prstGeom>
        </p:spPr>
      </p:pic>
      <p:sp>
        <p:nvSpPr>
          <p:cNvPr id="2" name="Title 1">
            <a:extLst>
              <a:ext uri="{FF2B5EF4-FFF2-40B4-BE49-F238E27FC236}">
                <a16:creationId xmlns:a16="http://schemas.microsoft.com/office/drawing/2014/main" id="{30296475-55D8-9441-80DB-607D082ADB7E}"/>
              </a:ext>
            </a:extLst>
          </p:cNvPr>
          <p:cNvSpPr>
            <a:spLocks noGrp="1"/>
          </p:cNvSpPr>
          <p:nvPr>
            <p:ph type="title" hasCustomPrompt="1"/>
          </p:nvPr>
        </p:nvSpPr>
        <p:spPr>
          <a:xfrm>
            <a:off x="351298" y="1888962"/>
            <a:ext cx="4421875" cy="724639"/>
          </a:xfrm>
        </p:spPr>
        <p:txBody>
          <a:bodyPr/>
          <a:lstStyle>
            <a:lvl1pPr algn="l">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Podcast it!</a:t>
            </a:r>
            <a:endParaRPr lang="en-GB" dirty="0">
              <a:effectLst/>
              <a:latin typeface="Arial Narrow" panose="020B0604020202020204" pitchFamily="34" charset="0"/>
            </a:endParaRPr>
          </a:p>
        </p:txBody>
      </p:sp>
      <p:sp>
        <p:nvSpPr>
          <p:cNvPr id="15" name="Slide Number Placeholder 5">
            <a:extLst>
              <a:ext uri="{FF2B5EF4-FFF2-40B4-BE49-F238E27FC236}">
                <a16:creationId xmlns:a16="http://schemas.microsoft.com/office/drawing/2014/main" id="{393F3083-2CF7-EA48-AC69-8A30733BBE41}"/>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6" name="Picture 15">
            <a:extLst>
              <a:ext uri="{FF2B5EF4-FFF2-40B4-BE49-F238E27FC236}">
                <a16:creationId xmlns:a16="http://schemas.microsoft.com/office/drawing/2014/main" id="{F86E19A2-F8E6-3C41-93C6-CF0FABD3D6BE}"/>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
        <p:nvSpPr>
          <p:cNvPr id="24" name="Picture Placeholder 5">
            <a:extLst>
              <a:ext uri="{FF2B5EF4-FFF2-40B4-BE49-F238E27FC236}">
                <a16:creationId xmlns:a16="http://schemas.microsoft.com/office/drawing/2014/main" id="{F86DA4F0-62D0-5A4D-9FCE-C67F2484B795}"/>
              </a:ext>
            </a:extLst>
          </p:cNvPr>
          <p:cNvSpPr>
            <a:spLocks noGrp="1"/>
          </p:cNvSpPr>
          <p:nvPr>
            <p:ph type="pic" sz="quarter" idx="15"/>
          </p:nvPr>
        </p:nvSpPr>
        <p:spPr>
          <a:xfrm>
            <a:off x="1842107" y="2105891"/>
            <a:ext cx="5213445" cy="4724670"/>
          </a:xfrm>
        </p:spPr>
        <p:txBody>
          <a:bodyPr/>
          <a:lstStyle/>
          <a:p>
            <a:endParaRPr lang="en-US" dirty="0"/>
          </a:p>
        </p:txBody>
      </p:sp>
      <p:sp>
        <p:nvSpPr>
          <p:cNvPr id="26" name="Text Placeholder 11">
            <a:extLst>
              <a:ext uri="{FF2B5EF4-FFF2-40B4-BE49-F238E27FC236}">
                <a16:creationId xmlns:a16="http://schemas.microsoft.com/office/drawing/2014/main" id="{C77DFA31-47F1-0F42-81DD-AB64BBA737B0}"/>
              </a:ext>
            </a:extLst>
          </p:cNvPr>
          <p:cNvSpPr>
            <a:spLocks noGrp="1"/>
          </p:cNvSpPr>
          <p:nvPr>
            <p:ph type="body" sz="quarter" idx="29" hasCustomPrompt="1"/>
          </p:nvPr>
        </p:nvSpPr>
        <p:spPr>
          <a:xfrm>
            <a:off x="7266355" y="3599352"/>
            <a:ext cx="3844990" cy="1138903"/>
          </a:xfrm>
          <a:solidFill>
            <a:srgbClr val="FFCC31"/>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Discuss your answer with the person next to you.</a:t>
            </a:r>
          </a:p>
        </p:txBody>
      </p:sp>
      <p:sp>
        <p:nvSpPr>
          <p:cNvPr id="18" name="Text Placeholder 11">
            <a:extLst>
              <a:ext uri="{FF2B5EF4-FFF2-40B4-BE49-F238E27FC236}">
                <a16:creationId xmlns:a16="http://schemas.microsoft.com/office/drawing/2014/main" id="{7325C002-0A0D-2E48-A845-ADF783C1BB64}"/>
              </a:ext>
            </a:extLst>
          </p:cNvPr>
          <p:cNvSpPr>
            <a:spLocks noGrp="1"/>
          </p:cNvSpPr>
          <p:nvPr>
            <p:ph type="body" sz="quarter" idx="14" hasCustomPrompt="1"/>
          </p:nvPr>
        </p:nvSpPr>
        <p:spPr>
          <a:xfrm>
            <a:off x="7266355" y="1935905"/>
            <a:ext cx="3517127" cy="339972"/>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Discussion questions</a:t>
            </a:r>
            <a:endParaRPr lang="en-GB" dirty="0">
              <a:effectLst/>
              <a:latin typeface="Arial" panose="020B0604020202020204" pitchFamily="34" charset="0"/>
            </a:endParaRPr>
          </a:p>
        </p:txBody>
      </p:sp>
    </p:spTree>
    <p:extLst>
      <p:ext uri="{BB962C8B-B14F-4D97-AF65-F5344CB8AC3E}">
        <p14:creationId xmlns:p14="http://schemas.microsoft.com/office/powerpoint/2010/main" val="27273540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4B1F0A46-E980-044A-9D83-29977744C108}"/>
              </a:ext>
            </a:extLst>
          </p:cNvPr>
          <p:cNvGrpSpPr/>
          <p:nvPr userDrawn="1"/>
        </p:nvGrpSpPr>
        <p:grpSpPr>
          <a:xfrm>
            <a:off x="0" y="5951840"/>
            <a:ext cx="12192000" cy="906160"/>
            <a:chOff x="0" y="5951840"/>
            <a:chExt cx="12192000" cy="906160"/>
          </a:xfrm>
        </p:grpSpPr>
        <p:sp>
          <p:nvSpPr>
            <p:cNvPr id="22" name="Rectangle 21">
              <a:extLst>
                <a:ext uri="{FF2B5EF4-FFF2-40B4-BE49-F238E27FC236}">
                  <a16:creationId xmlns:a16="http://schemas.microsoft.com/office/drawing/2014/main" id="{9CB5E5B4-9CD2-7045-8BA9-348E97834F78}"/>
                </a:ext>
              </a:extLst>
            </p:cNvPr>
            <p:cNvSpPr/>
            <p:nvPr userDrawn="1"/>
          </p:nvSpPr>
          <p:spPr>
            <a:xfrm>
              <a:off x="0" y="5951840"/>
              <a:ext cx="6096000" cy="880759"/>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EFEB3F5-47C5-D548-881C-D5C6AAF71B9E}"/>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4" name="Picture 33" descr="A close up of a logo&#10;&#10;Description automatically generated">
            <a:extLst>
              <a:ext uri="{FF2B5EF4-FFF2-40B4-BE49-F238E27FC236}">
                <a16:creationId xmlns:a16="http://schemas.microsoft.com/office/drawing/2014/main" id="{8CBAFAC0-64F2-EA4F-A1DF-667E11F63184}"/>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2060501" y="-60439"/>
            <a:ext cx="9154593" cy="9134271"/>
          </a:xfrm>
          <a:prstGeom prst="rect">
            <a:avLst/>
          </a:prstGeom>
        </p:spPr>
      </p:pic>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5594946" y="446948"/>
            <a:ext cx="6608618" cy="4477327"/>
          </a:xfrm>
        </p:spPr>
        <p:txBody>
          <a:bodyPr/>
          <a:lstStyle/>
          <a:p>
            <a:endParaRPr lang="en-US" dirty="0"/>
          </a:p>
        </p:txBody>
      </p:sp>
      <p:sp>
        <p:nvSpPr>
          <p:cNvPr id="24" name="Text Placeholder 11">
            <a:extLst>
              <a:ext uri="{FF2B5EF4-FFF2-40B4-BE49-F238E27FC236}">
                <a16:creationId xmlns:a16="http://schemas.microsoft.com/office/drawing/2014/main" id="{8506363E-6E37-004D-B5D0-77A77DCF3C75}"/>
              </a:ext>
            </a:extLst>
          </p:cNvPr>
          <p:cNvSpPr>
            <a:spLocks noGrp="1"/>
          </p:cNvSpPr>
          <p:nvPr>
            <p:ph type="body" sz="quarter" idx="12" hasCustomPrompt="1"/>
          </p:nvPr>
        </p:nvSpPr>
        <p:spPr>
          <a:xfrm>
            <a:off x="348710" y="3173693"/>
            <a:ext cx="5234671" cy="1333003"/>
          </a:xfrm>
        </p:spPr>
        <p:txBody>
          <a:bodyPr numCol="1" spcCol="540000"/>
          <a:lstStyle>
            <a:lvl1pPr marL="0" marR="0" indent="0" algn="l"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smtClean="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If you are worried about changes affecting you or a friend, remember you can </a:t>
            </a:r>
            <a:br>
              <a:rPr lang="en-GB" b="1" dirty="0">
                <a:effectLst/>
                <a:latin typeface="Arial" panose="020B0604020202020204" pitchFamily="34" charset="0"/>
              </a:rPr>
            </a:br>
            <a:r>
              <a:rPr lang="en-GB" b="1" dirty="0">
                <a:effectLst/>
                <a:latin typeface="Arial" panose="020B0604020202020204" pitchFamily="34" charset="0"/>
              </a:rPr>
              <a:t>always speak to a trusted adult at home </a:t>
            </a:r>
            <a:br>
              <a:rPr lang="en-GB" b="1" dirty="0">
                <a:effectLst/>
                <a:latin typeface="Arial" panose="020B0604020202020204" pitchFamily="34" charset="0"/>
              </a:rPr>
            </a:br>
            <a:r>
              <a:rPr lang="en-GB" b="1" dirty="0">
                <a:effectLst/>
                <a:latin typeface="Arial" panose="020B0604020202020204" pitchFamily="34" charset="0"/>
              </a:rPr>
              <a:t>or at school, and get some more help.</a:t>
            </a:r>
            <a:endParaRPr lang="en-GB" dirty="0">
              <a:effectLst/>
              <a:latin typeface="Arial" panose="020B0604020202020204" pitchFamily="34" charset="0"/>
            </a:endParaRPr>
          </a:p>
        </p:txBody>
      </p:sp>
      <p:sp>
        <p:nvSpPr>
          <p:cNvPr id="5" name="Title 4">
            <a:extLst>
              <a:ext uri="{FF2B5EF4-FFF2-40B4-BE49-F238E27FC236}">
                <a16:creationId xmlns:a16="http://schemas.microsoft.com/office/drawing/2014/main" id="{19453A6E-9140-F04D-878B-FEF34E8B7FEE}"/>
              </a:ext>
            </a:extLst>
          </p:cNvPr>
          <p:cNvSpPr>
            <a:spLocks noGrp="1"/>
          </p:cNvSpPr>
          <p:nvPr>
            <p:ph type="title" hasCustomPrompt="1"/>
          </p:nvPr>
        </p:nvSpPr>
        <p:spPr>
          <a:xfrm>
            <a:off x="205120" y="557442"/>
            <a:ext cx="5389826" cy="2189529"/>
          </a:xfrm>
        </p:spPr>
        <p:txBody>
          <a:bodyPr/>
          <a:lstStyle>
            <a:lvl1pPr algn="r">
              <a:lnSpc>
                <a:spcPts val="6000"/>
              </a:lnSpc>
              <a:defRPr sz="6000">
                <a:solidFill>
                  <a:schemeClr val="tx1"/>
                </a:solidFill>
              </a:defRPr>
            </a:lvl1pPr>
          </a:lstStyle>
          <a:p>
            <a:r>
              <a:rPr lang="en-GB" b="1" dirty="0">
                <a:effectLst/>
                <a:latin typeface="Arial Narrow" panose="020B0604020202020204" pitchFamily="34" charset="0"/>
              </a:rPr>
              <a:t>Everybody feels nervous or worried at times.</a:t>
            </a:r>
            <a:endParaRPr lang="en-GB" dirty="0">
              <a:effectLst/>
              <a:latin typeface="Arial Narrow" panose="020B0604020202020204" pitchFamily="34" charset="0"/>
            </a:endParaRPr>
          </a:p>
        </p:txBody>
      </p:sp>
      <p:sp>
        <p:nvSpPr>
          <p:cNvPr id="21" name="Slide Number Placeholder 5">
            <a:extLst>
              <a:ext uri="{FF2B5EF4-FFF2-40B4-BE49-F238E27FC236}">
                <a16:creationId xmlns:a16="http://schemas.microsoft.com/office/drawing/2014/main" id="{F4127DF1-1837-5A43-AE24-3F160285303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4" name="Picture 13">
            <a:extLst>
              <a:ext uri="{FF2B5EF4-FFF2-40B4-BE49-F238E27FC236}">
                <a16:creationId xmlns:a16="http://schemas.microsoft.com/office/drawing/2014/main" id="{57246D3C-661B-3343-864E-74EA8EA9C55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5" name="Picture 14" descr="A picture containing drawing&#10;&#10;Description automatically generated">
            <a:extLst>
              <a:ext uri="{FF2B5EF4-FFF2-40B4-BE49-F238E27FC236}">
                <a16:creationId xmlns:a16="http://schemas.microsoft.com/office/drawing/2014/main" id="{C3A18E32-6224-6541-8E1D-1079942BDF5B}"/>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190088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8BC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1">
            <a:extLst>
              <a:ext uri="{FF2B5EF4-FFF2-40B4-BE49-F238E27FC236}">
                <a16:creationId xmlns:a16="http://schemas.microsoft.com/office/drawing/2014/main" id="{BFF74C5D-95F1-CF41-A296-267521F4D7EF}"/>
              </a:ext>
            </a:extLst>
          </p:cNvPr>
          <p:cNvSpPr>
            <a:spLocks noGrp="1"/>
          </p:cNvSpPr>
          <p:nvPr>
            <p:ph type="body" sz="quarter" idx="10" hasCustomPrompt="1"/>
          </p:nvPr>
        </p:nvSpPr>
        <p:spPr>
          <a:xfrm>
            <a:off x="348712" y="352453"/>
            <a:ext cx="7553470" cy="566829"/>
          </a:xfrm>
        </p:spPr>
        <p:txBody>
          <a:bodyPr/>
          <a:lstStyle>
            <a:lvl1pPr>
              <a:defRPr lang="en-GB" sz="5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lvl="0"/>
            <a:r>
              <a:rPr lang="en-GB" dirty="0"/>
              <a:t>OVERVIEW</a:t>
            </a:r>
          </a:p>
        </p:txBody>
      </p:sp>
      <p:sp>
        <p:nvSpPr>
          <p:cNvPr id="18" name="Text Placeholder 11">
            <a:extLst>
              <a:ext uri="{FF2B5EF4-FFF2-40B4-BE49-F238E27FC236}">
                <a16:creationId xmlns:a16="http://schemas.microsoft.com/office/drawing/2014/main" id="{92833A0B-0353-B54B-B781-F6BCFCB4A2F4}"/>
              </a:ext>
            </a:extLst>
          </p:cNvPr>
          <p:cNvSpPr>
            <a:spLocks noGrp="1"/>
          </p:cNvSpPr>
          <p:nvPr>
            <p:ph type="body" sz="quarter" idx="12" hasCustomPrompt="1"/>
          </p:nvPr>
        </p:nvSpPr>
        <p:spPr>
          <a:xfrm>
            <a:off x="348711" y="1218747"/>
            <a:ext cx="11150562" cy="2553153"/>
          </a:xfrm>
        </p:spPr>
        <p:txBody>
          <a:bodyPr numCol="2"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In this lesson, pupils explore the transition to secondary school and identify some of the challenges that can arise and where to get support if needed.</a:t>
            </a:r>
          </a:p>
          <a:p>
            <a:r>
              <a:rPr lang="en-GB" b="1" dirty="0">
                <a:effectLst/>
                <a:latin typeface="Arial" panose="020B0604020202020204" pitchFamily="34" charset="0"/>
              </a:rPr>
              <a:t>Recommended age group</a:t>
            </a:r>
            <a:endParaRPr lang="en-GB" dirty="0">
              <a:effectLst/>
              <a:latin typeface="Arial" panose="020B0604020202020204" pitchFamily="34" charset="0"/>
            </a:endParaRPr>
          </a:p>
          <a:p>
            <a:r>
              <a:rPr lang="en-GB" dirty="0">
                <a:effectLst/>
                <a:latin typeface="Arial" panose="020B0604020202020204" pitchFamily="34" charset="0"/>
              </a:rPr>
              <a:t>9-13 (Year 6/Year 7)</a:t>
            </a:r>
          </a:p>
          <a:p>
            <a:r>
              <a:rPr lang="en-GB" b="1" dirty="0">
                <a:effectLst/>
                <a:latin typeface="Arial" panose="020B0604020202020204" pitchFamily="34" charset="0"/>
              </a:rPr>
              <a:t>Time</a:t>
            </a:r>
            <a:endParaRPr lang="en-GB" dirty="0">
              <a:effectLst/>
              <a:latin typeface="Arial" panose="020B0604020202020204" pitchFamily="34" charset="0"/>
            </a:endParaRPr>
          </a:p>
          <a:p>
            <a:r>
              <a:rPr lang="en-GB" dirty="0">
                <a:effectLst/>
                <a:latin typeface="Arial" panose="020B0604020202020204" pitchFamily="34" charset="0"/>
              </a:rPr>
              <a:t>45 minutes approximately</a:t>
            </a:r>
          </a:p>
          <a:p>
            <a:r>
              <a:rPr lang="en-GB" b="1" dirty="0">
                <a:effectLst/>
                <a:latin typeface="Arial" panose="020B0604020202020204" pitchFamily="34" charset="0"/>
              </a:rPr>
              <a:t>Preparation</a:t>
            </a:r>
            <a:endParaRPr lang="en-GB" dirty="0">
              <a:effectLst/>
              <a:latin typeface="Arial" panose="020B0604020202020204" pitchFamily="34" charset="0"/>
            </a:endParaRPr>
          </a:p>
          <a:p>
            <a:r>
              <a:rPr lang="en-GB" dirty="0">
                <a:effectLst/>
                <a:latin typeface="Arial" panose="020B0604020202020204" pitchFamily="34" charset="0"/>
              </a:rPr>
              <a:t>Before delivering the lesson:</a:t>
            </a:r>
          </a:p>
          <a:p>
            <a:r>
              <a:rPr lang="en-GB" dirty="0">
                <a:effectLst/>
                <a:latin typeface="Arial" panose="020B0604020202020204" pitchFamily="34" charset="0"/>
              </a:rPr>
              <a:t>familiarise yourself with the film on slides X and X of this PowerPoint</a:t>
            </a:r>
          </a:p>
          <a:p>
            <a:r>
              <a:rPr lang="en-GB" dirty="0">
                <a:effectLst/>
                <a:latin typeface="Arial" panose="020B0604020202020204" pitchFamily="34" charset="0"/>
              </a:rPr>
              <a:t>read through the classroom tips on the following slide</a:t>
            </a:r>
          </a:p>
          <a:p>
            <a:r>
              <a:rPr lang="en-GB" dirty="0">
                <a:effectLst/>
                <a:latin typeface="Arial" panose="020B0604020202020204" pitchFamily="34" charset="0"/>
              </a:rPr>
              <a:t>consider cross-curricular links and how this could be related to other subjects</a:t>
            </a:r>
          </a:p>
          <a:p>
            <a:r>
              <a:rPr lang="en-GB" dirty="0">
                <a:effectLst/>
                <a:latin typeface="Arial" panose="020B0604020202020204" pitchFamily="34" charset="0"/>
              </a:rPr>
              <a:t>This lesson has been designed to be part of the planned programme for PSHE education and should be taught within the context of other PSHE education lessons. </a:t>
            </a:r>
          </a:p>
          <a:p>
            <a:r>
              <a:rPr lang="en-GB" dirty="0">
                <a:effectLst/>
                <a:latin typeface="Arial" panose="020B0604020202020204" pitchFamily="34" charset="0"/>
              </a:rPr>
              <a:t>Pupils might be learning about growing up and managing change in a </a:t>
            </a:r>
            <a:br>
              <a:rPr lang="en-GB" dirty="0">
                <a:effectLst/>
                <a:latin typeface="Arial" panose="020B0604020202020204" pitchFamily="34" charset="0"/>
              </a:rPr>
            </a:br>
            <a:r>
              <a:rPr lang="en-GB" dirty="0">
                <a:effectLst/>
                <a:latin typeface="Arial" panose="020B0604020202020204" pitchFamily="34" charset="0"/>
              </a:rPr>
              <a:t>variety of contexts, with moving on to secondary school being one part of this</a:t>
            </a:r>
          </a:p>
          <a:p>
            <a:r>
              <a:rPr lang="en-GB" b="1" dirty="0">
                <a:effectLst/>
                <a:latin typeface="Arial" panose="020B0604020202020204" pitchFamily="34" charset="0"/>
              </a:rPr>
              <a:t>Resources</a:t>
            </a:r>
            <a:endParaRPr lang="en-GB" dirty="0">
              <a:effectLst/>
              <a:latin typeface="Arial" panose="020B0604020202020204" pitchFamily="34" charset="0"/>
            </a:endParaRPr>
          </a:p>
          <a:p>
            <a:r>
              <a:rPr lang="en-GB" dirty="0">
                <a:effectLst/>
                <a:latin typeface="Arial" panose="020B0604020202020204" pitchFamily="34" charset="0"/>
              </a:rPr>
              <a:t>Blank A4 paper and pens</a:t>
            </a:r>
          </a:p>
          <a:p>
            <a:r>
              <a:rPr lang="en-GB" dirty="0">
                <a:effectLst/>
                <a:latin typeface="Arial" panose="020B0604020202020204" pitchFamily="34" charset="0"/>
              </a:rPr>
              <a:t>Sticky notes</a:t>
            </a:r>
          </a:p>
          <a:p>
            <a:r>
              <a:rPr lang="en-GB" b="1" dirty="0">
                <a:effectLst/>
                <a:latin typeface="Arial" panose="020B0604020202020204" pitchFamily="34" charset="0"/>
              </a:rPr>
              <a:t>Key vocabulary</a:t>
            </a:r>
            <a:endParaRPr lang="en-GB" dirty="0">
              <a:effectLst/>
              <a:latin typeface="Arial" panose="020B0604020202020204" pitchFamily="34" charset="0"/>
            </a:endParaRPr>
          </a:p>
          <a:p>
            <a:r>
              <a:rPr lang="en-GB" dirty="0">
                <a:effectLst/>
                <a:latin typeface="Arial" panose="020B0604020202020204" pitchFamily="34" charset="0"/>
              </a:rPr>
              <a:t>Change, new, relationships, transition, routine, unknown, challenge, </a:t>
            </a:r>
            <a:br>
              <a:rPr lang="en-GB" dirty="0">
                <a:effectLst/>
                <a:latin typeface="Arial" panose="020B0604020202020204" pitchFamily="34" charset="0"/>
              </a:rPr>
            </a:br>
            <a:r>
              <a:rPr lang="en-GB" dirty="0">
                <a:effectLst/>
                <a:latin typeface="Arial" panose="020B0604020202020204" pitchFamily="34" charset="0"/>
              </a:rPr>
              <a:t>expected, unexpected, support</a:t>
            </a:r>
          </a:p>
          <a:p>
            <a:r>
              <a:rPr lang="en-GB" b="1" dirty="0">
                <a:effectLst/>
                <a:latin typeface="Arial" panose="020B0604020202020204" pitchFamily="34" charset="0"/>
              </a:rPr>
              <a:t>Follow up</a:t>
            </a:r>
            <a:endParaRPr lang="en-GB" dirty="0">
              <a:effectLst/>
              <a:latin typeface="Arial" panose="020B0604020202020204" pitchFamily="34" charset="0"/>
            </a:endParaRPr>
          </a:p>
          <a:p>
            <a:r>
              <a:rPr lang="en-GB" dirty="0">
                <a:effectLst/>
                <a:latin typeface="Arial" panose="020B0604020202020204" pitchFamily="34" charset="0"/>
              </a:rPr>
              <a:t>You may wish to extend pupils’ learning with one of the extended learning </a:t>
            </a:r>
            <a:br>
              <a:rPr lang="en-GB" dirty="0">
                <a:effectLst/>
                <a:latin typeface="Arial" panose="020B0604020202020204" pitchFamily="34" charset="0"/>
              </a:rPr>
            </a:br>
            <a:r>
              <a:rPr lang="en-GB" dirty="0">
                <a:effectLst/>
                <a:latin typeface="Arial" panose="020B0604020202020204" pitchFamily="34" charset="0"/>
              </a:rPr>
              <a:t>projects on slide X.</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GB" dirty="0"/>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descr="A picture containing drawing&#10;&#10;Description automatically generated">
            <a:extLst>
              <a:ext uri="{FF2B5EF4-FFF2-40B4-BE49-F238E27FC236}">
                <a16:creationId xmlns:a16="http://schemas.microsoft.com/office/drawing/2014/main" id="{FB70D58D-9D48-B34A-BEC9-BDFE7227B5F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1361421" y="364421"/>
            <a:ext cx="481868" cy="193021"/>
          </a:xfrm>
          <a:prstGeom prst="rect">
            <a:avLst/>
          </a:prstGeom>
        </p:spPr>
      </p:pic>
      <p:pic>
        <p:nvPicPr>
          <p:cNvPr id="13" name="Picture 12" descr="A close up of a sign&#10;&#10;Description automatically generated">
            <a:extLst>
              <a:ext uri="{FF2B5EF4-FFF2-40B4-BE49-F238E27FC236}">
                <a16:creationId xmlns:a16="http://schemas.microsoft.com/office/drawing/2014/main" id="{1824C833-91FF-B647-84F3-BCF9B84BA6F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pic>
        <p:nvPicPr>
          <p:cNvPr id="19" name="Picture 18">
            <a:extLst>
              <a:ext uri="{FF2B5EF4-FFF2-40B4-BE49-F238E27FC236}">
                <a16:creationId xmlns:a16="http://schemas.microsoft.com/office/drawing/2014/main" id="{09DB9527-7B22-7D4A-A1B7-8DB439DC0A89}"/>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205120" y="5979900"/>
            <a:ext cx="1429370" cy="852767"/>
          </a:xfrm>
          <a:prstGeom prst="rect">
            <a:avLst/>
          </a:prstGeom>
        </p:spPr>
      </p:pic>
    </p:spTree>
    <p:extLst>
      <p:ext uri="{BB962C8B-B14F-4D97-AF65-F5344CB8AC3E}">
        <p14:creationId xmlns:p14="http://schemas.microsoft.com/office/powerpoint/2010/main" val="1868955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739" y="-867"/>
            <a:ext cx="12192000" cy="6858000"/>
            <a:chOff x="0" y="0"/>
            <a:chExt cx="12192000" cy="6858000"/>
          </a:xfrm>
          <a:solidFill>
            <a:srgbClr val="6CC8DA"/>
          </a:solidFill>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 name="Picture 11" descr="A close up of a logo&#10;&#10;Description automatically generated">
            <a:extLst>
              <a:ext uri="{FF2B5EF4-FFF2-40B4-BE49-F238E27FC236}">
                <a16:creationId xmlns:a16="http://schemas.microsoft.com/office/drawing/2014/main" id="{1E33A025-1642-8142-8453-EAF2E85DCD36}"/>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452994" y="557442"/>
            <a:ext cx="8400629" cy="8381982"/>
          </a:xfrm>
          <a:prstGeom prst="rect">
            <a:avLst/>
          </a:prstGeom>
        </p:spPr>
      </p:pic>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85147" y="954831"/>
            <a:ext cx="4145280" cy="1266987"/>
          </a:xfrm>
        </p:spPr>
        <p:txBody>
          <a:bodyPr/>
          <a:lstStyle>
            <a:lvl1pPr algn="r">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3" name="Text Placeholder 11">
            <a:extLst>
              <a:ext uri="{FF2B5EF4-FFF2-40B4-BE49-F238E27FC236}">
                <a16:creationId xmlns:a16="http://schemas.microsoft.com/office/drawing/2014/main" id="{E3A3F353-C1AF-434C-B13F-14DB903642F4}"/>
              </a:ext>
            </a:extLst>
          </p:cNvPr>
          <p:cNvSpPr>
            <a:spLocks noGrp="1"/>
          </p:cNvSpPr>
          <p:nvPr>
            <p:ph type="body" sz="quarter" idx="29" hasCustomPrompt="1"/>
          </p:nvPr>
        </p:nvSpPr>
        <p:spPr>
          <a:xfrm>
            <a:off x="7180480" y="2221818"/>
            <a:ext cx="3841150" cy="1652013"/>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pic>
        <p:nvPicPr>
          <p:cNvPr id="17" name="Picture 16">
            <a:extLst>
              <a:ext uri="{FF2B5EF4-FFF2-40B4-BE49-F238E27FC236}">
                <a16:creationId xmlns:a16="http://schemas.microsoft.com/office/drawing/2014/main" id="{7721D2D4-3E91-A145-A9FB-27DF78ADBED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8" name="Picture 17" descr="A picture containing drawing&#10;&#10;Description automatically generated">
            <a:extLst>
              <a:ext uri="{FF2B5EF4-FFF2-40B4-BE49-F238E27FC236}">
                <a16:creationId xmlns:a16="http://schemas.microsoft.com/office/drawing/2014/main" id="{C4679CF6-F5BA-794D-86CA-E0C7058BCE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3190201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335173" y="674931"/>
            <a:ext cx="3950224" cy="1266987"/>
          </a:xfrm>
        </p:spPr>
        <p:txBody>
          <a:bodyPr/>
          <a:lstStyle>
            <a:lvl1pPr algn="l">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6" name="Picture Placeholder 5">
            <a:extLst>
              <a:ext uri="{FF2B5EF4-FFF2-40B4-BE49-F238E27FC236}">
                <a16:creationId xmlns:a16="http://schemas.microsoft.com/office/drawing/2014/main" id="{0CBF2CFD-ECD5-BA47-A0C5-467DD54BB4EB}"/>
              </a:ext>
            </a:extLst>
          </p:cNvPr>
          <p:cNvSpPr>
            <a:spLocks noGrp="1"/>
          </p:cNvSpPr>
          <p:nvPr>
            <p:ph type="pic" sz="quarter" idx="15"/>
          </p:nvPr>
        </p:nvSpPr>
        <p:spPr>
          <a:xfrm>
            <a:off x="1478056" y="2125046"/>
            <a:ext cx="6946900" cy="5159375"/>
          </a:xfrm>
        </p:spPr>
        <p:txBody>
          <a:bodyPr/>
          <a:lstStyle/>
          <a:p>
            <a:endParaRPr lang="en-US" dirty="0"/>
          </a:p>
        </p:txBody>
      </p:sp>
      <p:pic>
        <p:nvPicPr>
          <p:cNvPr id="16" name="Picture 15" descr="A close up of a logo&#10;&#10;Description automatically generated">
            <a:extLst>
              <a:ext uri="{FF2B5EF4-FFF2-40B4-BE49-F238E27FC236}">
                <a16:creationId xmlns:a16="http://schemas.microsoft.com/office/drawing/2014/main" id="{B52FB25D-CC62-4144-AA91-B692B26DA1D5}"/>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0" y="3149797"/>
            <a:ext cx="9656118" cy="9634684"/>
          </a:xfrm>
          <a:prstGeom prst="rect">
            <a:avLst/>
          </a:prstGeom>
        </p:spPr>
      </p:pic>
      <p:sp>
        <p:nvSpPr>
          <p:cNvPr id="13" name="Text Placeholder 11">
            <a:extLst>
              <a:ext uri="{FF2B5EF4-FFF2-40B4-BE49-F238E27FC236}">
                <a16:creationId xmlns:a16="http://schemas.microsoft.com/office/drawing/2014/main" id="{B20833CB-9451-0F40-A1B8-5052C5B5E227}"/>
              </a:ext>
            </a:extLst>
          </p:cNvPr>
          <p:cNvSpPr>
            <a:spLocks noGrp="1"/>
          </p:cNvSpPr>
          <p:nvPr>
            <p:ph type="body" sz="quarter" idx="14" hasCustomPrompt="1"/>
          </p:nvPr>
        </p:nvSpPr>
        <p:spPr>
          <a:xfrm>
            <a:off x="365242" y="2783541"/>
            <a:ext cx="2882926" cy="1419969"/>
          </a:xfrm>
        </p:spPr>
        <p:txBody>
          <a:bodyPr numCol="1" spcCol="540000"/>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GB" b="1" dirty="0" err="1">
                <a:effectLst/>
                <a:latin typeface="Arial" panose="020B0604020202020204" pitchFamily="34" charset="0"/>
              </a:rPr>
              <a:t>DiscIn</a:t>
            </a:r>
            <a:r>
              <a:rPr lang="en-GB" b="1" dirty="0">
                <a:effectLst/>
                <a:latin typeface="Arial" panose="020B0604020202020204" pitchFamily="34" charset="0"/>
              </a:rPr>
              <a:t> a different coloured pen, </a:t>
            </a:r>
            <a:endParaRPr lang="en-GB" dirty="0">
              <a:effectLst/>
              <a:latin typeface="Arial" panose="020B0604020202020204" pitchFamily="34" charset="0"/>
            </a:endParaRPr>
          </a:p>
        </p:txBody>
      </p:sp>
      <p:sp>
        <p:nvSpPr>
          <p:cNvPr id="17" name="Text Placeholder 11">
            <a:extLst>
              <a:ext uri="{FF2B5EF4-FFF2-40B4-BE49-F238E27FC236}">
                <a16:creationId xmlns:a16="http://schemas.microsoft.com/office/drawing/2014/main" id="{4D5D77BB-F6F3-BB45-8E10-F3A61F69C1BE}"/>
              </a:ext>
            </a:extLst>
          </p:cNvPr>
          <p:cNvSpPr>
            <a:spLocks noGrp="1"/>
          </p:cNvSpPr>
          <p:nvPr>
            <p:ph type="body" sz="quarter" idx="29" hasCustomPrompt="1"/>
          </p:nvPr>
        </p:nvSpPr>
        <p:spPr>
          <a:xfrm>
            <a:off x="8021963" y="2762653"/>
            <a:ext cx="3524043" cy="2388774"/>
          </a:xfrm>
          <a:solidFill>
            <a:srgbClr val="EC1077"/>
          </a:solidFill>
        </p:spPr>
        <p:txBody>
          <a:bodyPr lIns="144000" numCol="1" spcCol="540000" anchor="ctr" anchorCtr="0"/>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Organised</a:t>
            </a:r>
            <a:br>
              <a:rPr lang="en-GB" dirty="0">
                <a:effectLst/>
                <a:latin typeface="Arial" panose="020B0604020202020204" pitchFamily="34" charset="0"/>
              </a:rPr>
            </a:br>
            <a:r>
              <a:rPr lang="en-GB" dirty="0">
                <a:effectLst/>
                <a:latin typeface="Arial" panose="020B0604020202020204" pitchFamily="34" charset="0"/>
              </a:rPr>
              <a:t>Bei ng prepared by </a:t>
            </a:r>
            <a:br>
              <a:rPr lang="en-GB" dirty="0">
                <a:effectLst/>
                <a:latin typeface="Arial" panose="020B0604020202020204" pitchFamily="34" charset="0"/>
              </a:rPr>
            </a:br>
            <a:r>
              <a:rPr lang="en-GB" dirty="0">
                <a:effectLst/>
                <a:latin typeface="Arial" panose="020B0604020202020204" pitchFamily="34" charset="0"/>
              </a:rPr>
              <a:t>making a plan and </a:t>
            </a:r>
            <a:br>
              <a:rPr lang="en-GB" dirty="0">
                <a:effectLst/>
                <a:latin typeface="Arial" panose="020B0604020202020204" pitchFamily="34" charset="0"/>
              </a:rPr>
            </a:br>
            <a:r>
              <a:rPr lang="en-GB" dirty="0">
                <a:effectLst/>
                <a:latin typeface="Arial" panose="020B0604020202020204" pitchFamily="34" charset="0"/>
              </a:rPr>
              <a:t>finding what you need</a:t>
            </a:r>
          </a:p>
        </p:txBody>
      </p:sp>
      <p:sp>
        <p:nvSpPr>
          <p:cNvPr id="15" name="Rectangle 14">
            <a:extLst>
              <a:ext uri="{FF2B5EF4-FFF2-40B4-BE49-F238E27FC236}">
                <a16:creationId xmlns:a16="http://schemas.microsoft.com/office/drawing/2014/main" id="{AC9B6697-9361-2045-9B79-7E551CF90172}"/>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lide Number Placeholder 5">
            <a:extLst>
              <a:ext uri="{FF2B5EF4-FFF2-40B4-BE49-F238E27FC236}">
                <a16:creationId xmlns:a16="http://schemas.microsoft.com/office/drawing/2014/main" id="{9FF5397A-BAAD-2C44-A179-C588339FCA9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14" name="Picture 13">
            <a:extLst>
              <a:ext uri="{FF2B5EF4-FFF2-40B4-BE49-F238E27FC236}">
                <a16:creationId xmlns:a16="http://schemas.microsoft.com/office/drawing/2014/main" id="{867EE2BD-C730-644A-91F5-79763B939912}"/>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0" name="Picture 19" descr="A picture containing drawing&#10;&#10;Description automatically generated">
            <a:extLst>
              <a:ext uri="{FF2B5EF4-FFF2-40B4-BE49-F238E27FC236}">
                <a16:creationId xmlns:a16="http://schemas.microsoft.com/office/drawing/2014/main" id="{EE22C08C-B5D5-B64C-ADC2-727A268E05F4}"/>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24604070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1121353" y="1248011"/>
            <a:ext cx="4145280" cy="1266987"/>
          </a:xfrm>
        </p:spPr>
        <p:txBody>
          <a:bodyPr/>
          <a:lstStyle>
            <a:lvl1pPr algn="r">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a:t>
            </a:r>
            <a:r>
              <a:rPr lang="en-GB" dirty="0" err="1"/>
              <a:t>learining</a:t>
            </a:r>
            <a:r>
              <a:rPr lang="en-GB" dirty="0"/>
              <a:t>?</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8" name="Text Placeholder 11">
            <a:extLst>
              <a:ext uri="{FF2B5EF4-FFF2-40B4-BE49-F238E27FC236}">
                <a16:creationId xmlns:a16="http://schemas.microsoft.com/office/drawing/2014/main" id="{F5725793-852D-D146-84DD-0D97F9AECBF7}"/>
              </a:ext>
            </a:extLst>
          </p:cNvPr>
          <p:cNvSpPr>
            <a:spLocks noGrp="1"/>
          </p:cNvSpPr>
          <p:nvPr>
            <p:ph type="body" sz="quarter" idx="14" hasCustomPrompt="1"/>
          </p:nvPr>
        </p:nvSpPr>
        <p:spPr>
          <a:xfrm>
            <a:off x="8006020" y="4304124"/>
            <a:ext cx="3957380" cy="360268"/>
          </a:xfrm>
        </p:spPr>
        <p:txBody>
          <a:bodyPr numCol="1" spcCol="540000"/>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b="1" dirty="0">
                <a:effectLst/>
                <a:latin typeface="Arial" panose="020B0604020202020204" pitchFamily="34" charset="0"/>
              </a:rPr>
              <a:t>Learning outcomes</a:t>
            </a:r>
            <a:endParaRPr lang="en-GB" dirty="0">
              <a:effectLst/>
              <a:latin typeface="Arial" panose="020B0604020202020204" pitchFamily="34" charset="0"/>
            </a:endParaRPr>
          </a:p>
        </p:txBody>
      </p:sp>
      <p:sp>
        <p:nvSpPr>
          <p:cNvPr id="19" name="Text Placeholder 11">
            <a:extLst>
              <a:ext uri="{FF2B5EF4-FFF2-40B4-BE49-F238E27FC236}">
                <a16:creationId xmlns:a16="http://schemas.microsoft.com/office/drawing/2014/main" id="{FA2DD8F4-8893-5D45-AA44-41B04E44AB59}"/>
              </a:ext>
            </a:extLst>
          </p:cNvPr>
          <p:cNvSpPr>
            <a:spLocks noGrp="1"/>
          </p:cNvSpPr>
          <p:nvPr>
            <p:ph type="body" sz="quarter" idx="16" hasCustomPrompt="1"/>
          </p:nvPr>
        </p:nvSpPr>
        <p:spPr>
          <a:xfrm>
            <a:off x="8006019" y="1248011"/>
            <a:ext cx="3748684" cy="1352837"/>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22" name="Text Placeholder 11">
            <a:extLst>
              <a:ext uri="{FF2B5EF4-FFF2-40B4-BE49-F238E27FC236}">
                <a16:creationId xmlns:a16="http://schemas.microsoft.com/office/drawing/2014/main" id="{BA43EC94-F482-6C4E-A5C3-196EBD2C32A8}"/>
              </a:ext>
            </a:extLst>
          </p:cNvPr>
          <p:cNvSpPr>
            <a:spLocks noGrp="1"/>
          </p:cNvSpPr>
          <p:nvPr>
            <p:ph type="body" sz="quarter" idx="17" hasCustomPrompt="1"/>
          </p:nvPr>
        </p:nvSpPr>
        <p:spPr>
          <a:xfrm>
            <a:off x="8006018" y="4969111"/>
            <a:ext cx="3957381" cy="885589"/>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During Covid-19, what helped you</a:t>
            </a:r>
          </a:p>
        </p:txBody>
      </p:sp>
      <p:pic>
        <p:nvPicPr>
          <p:cNvPr id="17" name="Picture 16" descr="A close up of a logo&#10;&#10;Description automatically generated">
            <a:extLst>
              <a:ext uri="{FF2B5EF4-FFF2-40B4-BE49-F238E27FC236}">
                <a16:creationId xmlns:a16="http://schemas.microsoft.com/office/drawing/2014/main" id="{0EE39947-6E41-C14D-99C1-8881AD295A34}"/>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438721" y="778120"/>
            <a:ext cx="8400629" cy="8381982"/>
          </a:xfrm>
          <a:prstGeom prst="rect">
            <a:avLst/>
          </a:prstGeom>
        </p:spPr>
      </p:pic>
      <p:pic>
        <p:nvPicPr>
          <p:cNvPr id="16" name="Picture 15">
            <a:extLst>
              <a:ext uri="{FF2B5EF4-FFF2-40B4-BE49-F238E27FC236}">
                <a16:creationId xmlns:a16="http://schemas.microsoft.com/office/drawing/2014/main" id="{63D5FE5E-C436-164F-A698-86BD1DA7082E}"/>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4" name="Picture 23" descr="A picture containing drawing&#10;&#10;Description automatically generated">
            <a:extLst>
              <a:ext uri="{FF2B5EF4-FFF2-40B4-BE49-F238E27FC236}">
                <a16:creationId xmlns:a16="http://schemas.microsoft.com/office/drawing/2014/main" id="{F0A8F982-BA6D-7F42-9AEC-866418283B7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2282421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Slide">
    <p:bg>
      <p:bgPr>
        <a:solidFill>
          <a:srgbClr val="6CC8DA"/>
        </a:solidFill>
        <a:effectLst/>
      </p:bgPr>
    </p:bg>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7C31A4BF-A785-054D-A867-D8452A612397}"/>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2425228" y="-2344157"/>
            <a:ext cx="12430149" cy="12402557"/>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5A4CC01D-67C8-D04C-84C8-676ACEDF0856}"/>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3611" t="7187" r="4205" b="8137"/>
          <a:stretch/>
        </p:blipFill>
        <p:spPr>
          <a:xfrm>
            <a:off x="10870766" y="371286"/>
            <a:ext cx="936888" cy="38247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2031674" y="2232009"/>
            <a:ext cx="5762220" cy="1131785"/>
          </a:xfrm>
        </p:spPr>
        <p:txBody>
          <a:bodyPr wrap="square" anchor="b">
            <a:spAutoFit/>
          </a:bodyPr>
          <a:lstStyle>
            <a:lvl1pPr marL="228600" indent="884238" algn="l" defTabSz="914400" rtl="0" eaLnBrk="1" latinLnBrk="0" hangingPunct="1">
              <a:lnSpc>
                <a:spcPts val="10000"/>
              </a:lnSpc>
              <a:spcBef>
                <a:spcPct val="0"/>
              </a:spcBef>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a:t>
            </a:r>
          </a:p>
        </p:txBody>
      </p:sp>
      <p:sp>
        <p:nvSpPr>
          <p:cNvPr id="13" name="Picture Placeholder 12">
            <a:extLst>
              <a:ext uri="{FF2B5EF4-FFF2-40B4-BE49-F238E27FC236}">
                <a16:creationId xmlns:a16="http://schemas.microsoft.com/office/drawing/2014/main" id="{8D645FD9-6516-C141-9DFA-3D579C584158}"/>
              </a:ext>
            </a:extLst>
          </p:cNvPr>
          <p:cNvSpPr>
            <a:spLocks noGrp="1"/>
          </p:cNvSpPr>
          <p:nvPr>
            <p:ph type="pic" sz="quarter" idx="10" hasCustomPrompt="1"/>
          </p:nvPr>
        </p:nvSpPr>
        <p:spPr>
          <a:xfrm>
            <a:off x="4559300" y="0"/>
            <a:ext cx="7007225" cy="6858000"/>
          </a:xfrm>
        </p:spPr>
        <p:txBody>
          <a:bodyPr/>
          <a:lstStyle/>
          <a:p>
            <a:br>
              <a:rPr lang="en-US" dirty="0"/>
            </a:br>
            <a:endParaRPr lang="en-US" dirty="0"/>
          </a:p>
        </p:txBody>
      </p:sp>
      <p:pic>
        <p:nvPicPr>
          <p:cNvPr id="18" name="Picture 17" descr="A close up of a logo&#10;&#10;Description automatically generated">
            <a:extLst>
              <a:ext uri="{FF2B5EF4-FFF2-40B4-BE49-F238E27FC236}">
                <a16:creationId xmlns:a16="http://schemas.microsoft.com/office/drawing/2014/main" id="{CF2C6628-AF9A-A443-93E4-25BD856CC378}"/>
              </a:ext>
            </a:extLst>
          </p:cNvPr>
          <p:cNvPicPr>
            <a:picLocks noChangeAspect="1"/>
          </p:cNvPicPr>
          <p:nvPr userDrawn="1"/>
        </p:nvPicPr>
        <p:blipFill>
          <a:blip r:embed="rId4" cstate="screen">
            <a:alphaModFix amt="40000"/>
            <a:extLst>
              <a:ext uri="{28A0092B-C50C-407E-A947-70E740481C1C}">
                <a14:useLocalDpi xmlns:a14="http://schemas.microsoft.com/office/drawing/2010/main"/>
              </a:ext>
            </a:extLst>
          </a:blip>
          <a:stretch>
            <a:fillRect/>
          </a:stretch>
        </p:blipFill>
        <p:spPr>
          <a:xfrm>
            <a:off x="2031674" y="-1203342"/>
            <a:ext cx="9154593" cy="9134271"/>
          </a:xfrm>
          <a:prstGeom prst="rect">
            <a:avLst/>
          </a:prstGeom>
        </p:spPr>
      </p:pic>
      <p:pic>
        <p:nvPicPr>
          <p:cNvPr id="12" name="Picture 11">
            <a:extLst>
              <a:ext uri="{FF2B5EF4-FFF2-40B4-BE49-F238E27FC236}">
                <a16:creationId xmlns:a16="http://schemas.microsoft.com/office/drawing/2014/main" id="{3751B266-9F92-8F45-8E7A-A231C86F4C8F}"/>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spTree>
    <p:extLst>
      <p:ext uri="{BB962C8B-B14F-4D97-AF65-F5344CB8AC3E}">
        <p14:creationId xmlns:p14="http://schemas.microsoft.com/office/powerpoint/2010/main" val="100156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43DC0-E40B-0642-87F1-0FB9EFA69988}"/>
              </a:ext>
            </a:extLst>
          </p:cNvPr>
          <p:cNvSpPr>
            <a:spLocks noGrp="1"/>
          </p:cNvSpPr>
          <p:nvPr>
            <p:ph type="title" hasCustomPrompt="1"/>
          </p:nvPr>
        </p:nvSpPr>
        <p:spPr>
          <a:xfrm>
            <a:off x="1114117" y="1168461"/>
            <a:ext cx="4842510" cy="1158050"/>
          </a:xfrm>
        </p:spPr>
        <p:txBody>
          <a:bodyPr/>
          <a:lstStyle>
            <a:lvl1pPr marL="0" indent="0" algn="l" defTabSz="914400" rtl="0" eaLnBrk="1" latinLnBrk="0" hangingPunct="1">
              <a:lnSpc>
                <a:spcPts val="6000"/>
              </a:lnSpc>
              <a:spcBef>
                <a:spcPts val="0"/>
              </a:spcBef>
              <a:buFont typeface="Arial" panose="020B0604020202020204" pitchFamily="34" charset="0"/>
              <a:buNone/>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GB" b="1" dirty="0">
                <a:effectLst/>
                <a:latin typeface="Arial Narrow" panose="020B0604020202020204" pitchFamily="34" charset="0"/>
              </a:rPr>
              <a:t>How confident are you in…</a:t>
            </a:r>
            <a:endParaRPr lang="en-GB" dirty="0">
              <a:effectLst/>
              <a:latin typeface="Arial Narrow" panose="020B0604020202020204" pitchFamily="34" charset="0"/>
            </a:endParaRPr>
          </a:p>
        </p:txBody>
      </p:sp>
      <p:sp>
        <p:nvSpPr>
          <p:cNvPr id="4" name="Rounded Rectangle 3">
            <a:extLst>
              <a:ext uri="{FF2B5EF4-FFF2-40B4-BE49-F238E27FC236}">
                <a16:creationId xmlns:a16="http://schemas.microsoft.com/office/drawing/2014/main" id="{0661C023-9805-844E-BB7E-25261792B430}"/>
              </a:ext>
            </a:extLst>
          </p:cNvPr>
          <p:cNvSpPr/>
          <p:nvPr userDrawn="1"/>
        </p:nvSpPr>
        <p:spPr>
          <a:xfrm>
            <a:off x="7186815" y="609157"/>
            <a:ext cx="713912" cy="5032877"/>
          </a:xfrm>
          <a:prstGeom prst="roundRect">
            <a:avLst>
              <a:gd name="adj" fmla="val 47778"/>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1851243" y="2964855"/>
            <a:ext cx="4421875" cy="2414363"/>
          </a:xfrm>
        </p:spPr>
        <p:txBody>
          <a:bodyPr numCol="1" spcCol="540000"/>
          <a:lstStyle>
            <a:lvl1pPr marL="271463" marR="0" indent="-271463" algn="l" defTabSz="914400" rtl="0" eaLnBrk="1" fontAlgn="auto" latinLnBrk="0" hangingPunct="1">
              <a:lnSpc>
                <a:spcPts val="2300"/>
              </a:lnSpc>
              <a:spcBef>
                <a:spcPts val="1000"/>
              </a:spcBef>
              <a:spcAft>
                <a:spcPts val="0"/>
              </a:spcAft>
              <a:buClrTx/>
              <a:buSzTx/>
              <a:buFont typeface="Arial" panose="020B0604020202020204" pitchFamily="34" charset="0"/>
              <a:buChar char="•"/>
              <a:tabLst/>
              <a:defRPr lang="en-GB" sz="22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Identify the differences between </a:t>
            </a:r>
            <a:br>
              <a:rPr lang="en-GB" dirty="0">
                <a:effectLst/>
                <a:latin typeface="Arial" panose="020B0604020202020204" pitchFamily="34" charset="0"/>
              </a:rPr>
            </a:br>
            <a:r>
              <a:rPr lang="en-GB" dirty="0">
                <a:effectLst/>
                <a:latin typeface="Arial" panose="020B0604020202020204" pitchFamily="34" charset="0"/>
              </a:rPr>
              <a:t>primary and secondary school</a:t>
            </a:r>
          </a:p>
          <a:p>
            <a:r>
              <a:rPr lang="en-GB" dirty="0">
                <a:effectLst/>
                <a:latin typeface="Arial" panose="020B0604020202020204" pitchFamily="34" charset="0"/>
              </a:rPr>
              <a:t>Describe how it might feel to </a:t>
            </a:r>
            <a:br>
              <a:rPr lang="en-GB" dirty="0">
                <a:effectLst/>
                <a:latin typeface="Arial" panose="020B0604020202020204" pitchFamily="34" charset="0"/>
              </a:rPr>
            </a:br>
            <a:r>
              <a:rPr lang="en-GB" dirty="0">
                <a:effectLst/>
                <a:latin typeface="Arial" panose="020B0604020202020204" pitchFamily="34" charset="0"/>
              </a:rPr>
              <a:t>move to secondary school</a:t>
            </a:r>
          </a:p>
          <a:p>
            <a:r>
              <a:rPr lang="en-GB" dirty="0">
                <a:effectLst/>
                <a:latin typeface="Arial" panose="020B0604020202020204" pitchFamily="34" charset="0"/>
              </a:rPr>
              <a:t>Explain different ways </a:t>
            </a:r>
            <a:br>
              <a:rPr lang="en-GB" dirty="0">
                <a:effectLst/>
                <a:latin typeface="Arial" panose="020B0604020202020204" pitchFamily="34" charset="0"/>
              </a:rPr>
            </a:br>
            <a:r>
              <a:rPr lang="en-GB" dirty="0">
                <a:effectLst/>
                <a:latin typeface="Arial" panose="020B0604020202020204" pitchFamily="34" charset="0"/>
              </a:rPr>
              <a:t>of managing change</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0" name="Text Placeholder 11">
            <a:extLst>
              <a:ext uri="{FF2B5EF4-FFF2-40B4-BE49-F238E27FC236}">
                <a16:creationId xmlns:a16="http://schemas.microsoft.com/office/drawing/2014/main" id="{BC30490A-FB38-EB4C-8341-069DB988A0F8}"/>
              </a:ext>
            </a:extLst>
          </p:cNvPr>
          <p:cNvSpPr>
            <a:spLocks noGrp="1"/>
          </p:cNvSpPr>
          <p:nvPr userDrawn="1">
            <p:ph type="body" sz="quarter" idx="15" hasCustomPrompt="1"/>
          </p:nvPr>
        </p:nvSpPr>
        <p:spPr>
          <a:xfrm>
            <a:off x="7329006" y="503516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29" name="Text Placeholder 11">
            <a:extLst>
              <a:ext uri="{FF2B5EF4-FFF2-40B4-BE49-F238E27FC236}">
                <a16:creationId xmlns:a16="http://schemas.microsoft.com/office/drawing/2014/main" id="{1F09E805-934A-984B-BE08-DDD222EAB886}"/>
              </a:ext>
            </a:extLst>
          </p:cNvPr>
          <p:cNvSpPr>
            <a:spLocks noGrp="1"/>
          </p:cNvSpPr>
          <p:nvPr userDrawn="1">
            <p:ph type="body" sz="quarter" idx="16" hasCustomPrompt="1"/>
          </p:nvPr>
        </p:nvSpPr>
        <p:spPr>
          <a:xfrm>
            <a:off x="7329006" y="4622254"/>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0" name="Text Placeholder 11">
            <a:extLst>
              <a:ext uri="{FF2B5EF4-FFF2-40B4-BE49-F238E27FC236}">
                <a16:creationId xmlns:a16="http://schemas.microsoft.com/office/drawing/2014/main" id="{521B2A97-075F-FB4A-B0C5-8707698C0EC0}"/>
              </a:ext>
            </a:extLst>
          </p:cNvPr>
          <p:cNvSpPr>
            <a:spLocks noGrp="1"/>
          </p:cNvSpPr>
          <p:nvPr userDrawn="1">
            <p:ph type="body" sz="quarter" idx="17" hasCustomPrompt="1"/>
          </p:nvPr>
        </p:nvSpPr>
        <p:spPr>
          <a:xfrm>
            <a:off x="7329006" y="4209345"/>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1" name="Text Placeholder 11">
            <a:extLst>
              <a:ext uri="{FF2B5EF4-FFF2-40B4-BE49-F238E27FC236}">
                <a16:creationId xmlns:a16="http://schemas.microsoft.com/office/drawing/2014/main" id="{C951FD27-C830-E144-9DDB-9E834D6F55A7}"/>
              </a:ext>
            </a:extLst>
          </p:cNvPr>
          <p:cNvSpPr>
            <a:spLocks noGrp="1"/>
          </p:cNvSpPr>
          <p:nvPr userDrawn="1">
            <p:ph type="body" sz="quarter" idx="18" hasCustomPrompt="1"/>
          </p:nvPr>
        </p:nvSpPr>
        <p:spPr>
          <a:xfrm>
            <a:off x="7329006" y="3796436"/>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2" name="Text Placeholder 11">
            <a:extLst>
              <a:ext uri="{FF2B5EF4-FFF2-40B4-BE49-F238E27FC236}">
                <a16:creationId xmlns:a16="http://schemas.microsoft.com/office/drawing/2014/main" id="{AC487A64-7E51-DC42-BF76-B12EF20E4954}"/>
              </a:ext>
            </a:extLst>
          </p:cNvPr>
          <p:cNvSpPr>
            <a:spLocks noGrp="1"/>
          </p:cNvSpPr>
          <p:nvPr userDrawn="1">
            <p:ph type="body" sz="quarter" idx="19" hasCustomPrompt="1"/>
          </p:nvPr>
        </p:nvSpPr>
        <p:spPr>
          <a:xfrm>
            <a:off x="7329006" y="3383527"/>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3" name="Text Placeholder 11">
            <a:extLst>
              <a:ext uri="{FF2B5EF4-FFF2-40B4-BE49-F238E27FC236}">
                <a16:creationId xmlns:a16="http://schemas.microsoft.com/office/drawing/2014/main" id="{CFD55766-2680-2C46-A6AA-E16CE6704530}"/>
              </a:ext>
            </a:extLst>
          </p:cNvPr>
          <p:cNvSpPr>
            <a:spLocks noGrp="1"/>
          </p:cNvSpPr>
          <p:nvPr userDrawn="1">
            <p:ph type="body" sz="quarter" idx="20" hasCustomPrompt="1"/>
          </p:nvPr>
        </p:nvSpPr>
        <p:spPr>
          <a:xfrm>
            <a:off x="7329006" y="2970618"/>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4" name="Text Placeholder 11">
            <a:extLst>
              <a:ext uri="{FF2B5EF4-FFF2-40B4-BE49-F238E27FC236}">
                <a16:creationId xmlns:a16="http://schemas.microsoft.com/office/drawing/2014/main" id="{2DDC3AD9-4E01-0B48-B618-B6CE0A021D51}"/>
              </a:ext>
            </a:extLst>
          </p:cNvPr>
          <p:cNvSpPr>
            <a:spLocks noGrp="1"/>
          </p:cNvSpPr>
          <p:nvPr userDrawn="1">
            <p:ph type="body" sz="quarter" idx="21" hasCustomPrompt="1"/>
          </p:nvPr>
        </p:nvSpPr>
        <p:spPr>
          <a:xfrm>
            <a:off x="7329006" y="2557709"/>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5" name="Text Placeholder 11">
            <a:extLst>
              <a:ext uri="{FF2B5EF4-FFF2-40B4-BE49-F238E27FC236}">
                <a16:creationId xmlns:a16="http://schemas.microsoft.com/office/drawing/2014/main" id="{218ECE1E-C2F9-6A4E-A44F-DABC27FAF68E}"/>
              </a:ext>
            </a:extLst>
          </p:cNvPr>
          <p:cNvSpPr>
            <a:spLocks noGrp="1"/>
          </p:cNvSpPr>
          <p:nvPr userDrawn="1">
            <p:ph type="body" sz="quarter" idx="22" hasCustomPrompt="1"/>
          </p:nvPr>
        </p:nvSpPr>
        <p:spPr>
          <a:xfrm>
            <a:off x="7329006" y="2144800"/>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6" name="Text Placeholder 11">
            <a:extLst>
              <a:ext uri="{FF2B5EF4-FFF2-40B4-BE49-F238E27FC236}">
                <a16:creationId xmlns:a16="http://schemas.microsoft.com/office/drawing/2014/main" id="{FD354062-AE84-AB4A-B6B9-319AF364D8F5}"/>
              </a:ext>
            </a:extLst>
          </p:cNvPr>
          <p:cNvSpPr>
            <a:spLocks noGrp="1"/>
          </p:cNvSpPr>
          <p:nvPr userDrawn="1">
            <p:ph type="body" sz="quarter" idx="23" hasCustomPrompt="1"/>
          </p:nvPr>
        </p:nvSpPr>
        <p:spPr>
          <a:xfrm>
            <a:off x="7329006" y="1731891"/>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7" name="Text Placeholder 11">
            <a:extLst>
              <a:ext uri="{FF2B5EF4-FFF2-40B4-BE49-F238E27FC236}">
                <a16:creationId xmlns:a16="http://schemas.microsoft.com/office/drawing/2014/main" id="{4DA50AA8-1923-CF43-A21F-5DC8A3A54597}"/>
              </a:ext>
            </a:extLst>
          </p:cNvPr>
          <p:cNvSpPr>
            <a:spLocks noGrp="1"/>
          </p:cNvSpPr>
          <p:nvPr userDrawn="1">
            <p:ph type="body" sz="quarter" idx="24" hasCustomPrompt="1"/>
          </p:nvPr>
        </p:nvSpPr>
        <p:spPr>
          <a:xfrm>
            <a:off x="7329006" y="1318982"/>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sp>
        <p:nvSpPr>
          <p:cNvPr id="38" name="Text Placeholder 11">
            <a:extLst>
              <a:ext uri="{FF2B5EF4-FFF2-40B4-BE49-F238E27FC236}">
                <a16:creationId xmlns:a16="http://schemas.microsoft.com/office/drawing/2014/main" id="{B6678967-AC9C-0F4B-A059-654B000148BE}"/>
              </a:ext>
            </a:extLst>
          </p:cNvPr>
          <p:cNvSpPr>
            <a:spLocks noGrp="1"/>
          </p:cNvSpPr>
          <p:nvPr userDrawn="1">
            <p:ph type="body" sz="quarter" idx="25" hasCustomPrompt="1"/>
          </p:nvPr>
        </p:nvSpPr>
        <p:spPr>
          <a:xfrm>
            <a:off x="7329006" y="906073"/>
            <a:ext cx="429531" cy="318771"/>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0"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10</a:t>
            </a:r>
          </a:p>
        </p:txBody>
      </p:sp>
      <p:cxnSp>
        <p:nvCxnSpPr>
          <p:cNvPr id="9" name="Straight Connector 8">
            <a:extLst>
              <a:ext uri="{FF2B5EF4-FFF2-40B4-BE49-F238E27FC236}">
                <a16:creationId xmlns:a16="http://schemas.microsoft.com/office/drawing/2014/main" id="{D27D45C8-EA6D-E246-BC47-8617FEECDBCE}"/>
              </a:ext>
            </a:extLst>
          </p:cNvPr>
          <p:cNvCxnSpPr>
            <a:cxnSpLocks/>
          </p:cNvCxnSpPr>
          <p:nvPr userDrawn="1"/>
        </p:nvCxnSpPr>
        <p:spPr>
          <a:xfrm flipH="1">
            <a:off x="7758537" y="1072788"/>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3A42C35-E3C8-034D-9E09-07DA24A3694B}"/>
              </a:ext>
            </a:extLst>
          </p:cNvPr>
          <p:cNvSpPr/>
          <p:nvPr userDrawn="1"/>
        </p:nvSpPr>
        <p:spPr>
          <a:xfrm>
            <a:off x="9118005" y="882094"/>
            <a:ext cx="2582764"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11">
            <a:extLst>
              <a:ext uri="{FF2B5EF4-FFF2-40B4-BE49-F238E27FC236}">
                <a16:creationId xmlns:a16="http://schemas.microsoft.com/office/drawing/2014/main" id="{D5E37F62-1F9C-C043-865A-159FAE4A804F}"/>
              </a:ext>
            </a:extLst>
          </p:cNvPr>
          <p:cNvSpPr>
            <a:spLocks noGrp="1"/>
          </p:cNvSpPr>
          <p:nvPr userDrawn="1">
            <p:ph type="body" sz="quarter" idx="26" hasCustomPrompt="1"/>
          </p:nvPr>
        </p:nvSpPr>
        <p:spPr>
          <a:xfrm>
            <a:off x="9118006" y="914447"/>
            <a:ext cx="2582764"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Extremely confident</a:t>
            </a:r>
          </a:p>
        </p:txBody>
      </p:sp>
      <p:cxnSp>
        <p:nvCxnSpPr>
          <p:cNvPr id="41" name="Straight Connector 40">
            <a:extLst>
              <a:ext uri="{FF2B5EF4-FFF2-40B4-BE49-F238E27FC236}">
                <a16:creationId xmlns:a16="http://schemas.microsoft.com/office/drawing/2014/main" id="{D002B742-4BB5-2244-A4F7-5F0532F105D3}"/>
              </a:ext>
            </a:extLst>
          </p:cNvPr>
          <p:cNvCxnSpPr>
            <a:cxnSpLocks/>
          </p:cNvCxnSpPr>
          <p:nvPr userDrawn="1"/>
        </p:nvCxnSpPr>
        <p:spPr>
          <a:xfrm flipH="1">
            <a:off x="7758537" y="5207806"/>
            <a:ext cx="142985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641C8E36-B287-7449-8350-BFBC121244E0}"/>
              </a:ext>
            </a:extLst>
          </p:cNvPr>
          <p:cNvSpPr/>
          <p:nvPr userDrawn="1"/>
        </p:nvSpPr>
        <p:spPr>
          <a:xfrm>
            <a:off x="9118005" y="5025985"/>
            <a:ext cx="1890305" cy="36364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Text Placeholder 11">
            <a:extLst>
              <a:ext uri="{FF2B5EF4-FFF2-40B4-BE49-F238E27FC236}">
                <a16:creationId xmlns:a16="http://schemas.microsoft.com/office/drawing/2014/main" id="{FC7F701F-F688-E840-AC7D-EE9947D8633C}"/>
              </a:ext>
            </a:extLst>
          </p:cNvPr>
          <p:cNvSpPr>
            <a:spLocks noGrp="1"/>
          </p:cNvSpPr>
          <p:nvPr userDrawn="1">
            <p:ph type="body" sz="quarter" idx="27" hasCustomPrompt="1"/>
          </p:nvPr>
        </p:nvSpPr>
        <p:spPr>
          <a:xfrm>
            <a:off x="9118006" y="5058338"/>
            <a:ext cx="1890305" cy="298934"/>
          </a:xfrm>
        </p:spPr>
        <p:txBody>
          <a:bodyPr numCol="1" spcCol="540000"/>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2000" b="1" i="0" u="none" strike="noStrike" kern="1200" spc="0" dirty="0">
                <a:solidFill>
                  <a:schemeClr val="bg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Not confident</a:t>
            </a:r>
          </a:p>
        </p:txBody>
      </p:sp>
      <p:sp>
        <p:nvSpPr>
          <p:cNvPr id="44" name="Rectangle 43">
            <a:extLst>
              <a:ext uri="{FF2B5EF4-FFF2-40B4-BE49-F238E27FC236}">
                <a16:creationId xmlns:a16="http://schemas.microsoft.com/office/drawing/2014/main" id="{08D8EC31-6E17-7A43-92A1-BF20232BAC4D}"/>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Slide Number Placeholder 5">
            <a:extLst>
              <a:ext uri="{FF2B5EF4-FFF2-40B4-BE49-F238E27FC236}">
                <a16:creationId xmlns:a16="http://schemas.microsoft.com/office/drawing/2014/main" id="{0B9DCC9D-277B-1A42-A003-C065C6DC0C5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39" name="Picture 38">
            <a:extLst>
              <a:ext uri="{FF2B5EF4-FFF2-40B4-BE49-F238E27FC236}">
                <a16:creationId xmlns:a16="http://schemas.microsoft.com/office/drawing/2014/main" id="{24B4529D-628E-2F49-9242-BE4B5014492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47" name="Picture 46" descr="A picture containing drawing&#10;&#10;Description automatically generated">
            <a:extLst>
              <a:ext uri="{FF2B5EF4-FFF2-40B4-BE49-F238E27FC236}">
                <a16:creationId xmlns:a16="http://schemas.microsoft.com/office/drawing/2014/main" id="{183F226A-C932-894D-BF01-94BBB9C0BFA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17269998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38F5023F-1833-8849-B363-2E51EF2B7762}"/>
              </a:ext>
            </a:extLst>
          </p:cNvPr>
          <p:cNvSpPr>
            <a:spLocks noGrp="1"/>
          </p:cNvSpPr>
          <p:nvPr>
            <p:ph type="body" sz="quarter" idx="12" hasCustomPrompt="1"/>
          </p:nvPr>
        </p:nvSpPr>
        <p:spPr>
          <a:xfrm>
            <a:off x="206275" y="2579219"/>
            <a:ext cx="3513523" cy="868282"/>
          </a:xfrm>
        </p:spPr>
        <p:txBody>
          <a:bodyPr numCol="1" spcCol="540000"/>
          <a:lstStyle>
            <a:lvl1pPr marL="0" marR="0" indent="0" algn="ctr"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 good night’s sleep has a positive impact on the brain and body, improving performance and productivity.</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44" name="Rectangle 43">
            <a:extLst>
              <a:ext uri="{FF2B5EF4-FFF2-40B4-BE49-F238E27FC236}">
                <a16:creationId xmlns:a16="http://schemas.microsoft.com/office/drawing/2014/main" id="{08D8EC31-6E17-7A43-92A1-BF20232BAC4D}"/>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Slide Number Placeholder 5">
            <a:extLst>
              <a:ext uri="{FF2B5EF4-FFF2-40B4-BE49-F238E27FC236}">
                <a16:creationId xmlns:a16="http://schemas.microsoft.com/office/drawing/2014/main" id="{0B9DCC9D-277B-1A42-A003-C065C6DC0C50}"/>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27" name="Title 1">
            <a:extLst>
              <a:ext uri="{FF2B5EF4-FFF2-40B4-BE49-F238E27FC236}">
                <a16:creationId xmlns:a16="http://schemas.microsoft.com/office/drawing/2014/main" id="{CFB0CA53-1723-8D45-B5FC-7DFA9887B232}"/>
              </a:ext>
            </a:extLst>
          </p:cNvPr>
          <p:cNvSpPr>
            <a:spLocks noGrp="1"/>
          </p:cNvSpPr>
          <p:nvPr>
            <p:ph type="title" hasCustomPrompt="1"/>
          </p:nvPr>
        </p:nvSpPr>
        <p:spPr>
          <a:xfrm>
            <a:off x="337281" y="352453"/>
            <a:ext cx="7421256" cy="724639"/>
          </a:xfrm>
        </p:spPr>
        <p:txBody>
          <a:bodyPr/>
          <a:lstStyle>
            <a:lvl1pPr>
              <a:defRPr lang="en-US" sz="6000" b="1" i="0" u="none" strike="noStrike" kern="1200" spc="0" dirty="0" smtClean="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l" defTabSz="914400" rtl="0" eaLnBrk="1" latinLnBrk="0" hangingPunct="1">
              <a:lnSpc>
                <a:spcPct val="90000"/>
              </a:lnSpc>
              <a:spcBef>
                <a:spcPts val="1000"/>
              </a:spcBef>
              <a:buFont typeface="Arial" panose="020B0604020202020204" pitchFamily="34" charset="0"/>
              <a:buNone/>
            </a:pPr>
            <a:r>
              <a:rPr lang="en-GB" dirty="0"/>
              <a:t>Click to edit master</a:t>
            </a:r>
            <a:endParaRPr lang="en-US" dirty="0"/>
          </a:p>
        </p:txBody>
      </p:sp>
      <p:sp>
        <p:nvSpPr>
          <p:cNvPr id="48" name="Text Placeholder 11">
            <a:extLst>
              <a:ext uri="{FF2B5EF4-FFF2-40B4-BE49-F238E27FC236}">
                <a16:creationId xmlns:a16="http://schemas.microsoft.com/office/drawing/2014/main" id="{E8099503-72A9-C749-884D-C31C7C6CBD4E}"/>
              </a:ext>
            </a:extLst>
          </p:cNvPr>
          <p:cNvSpPr>
            <a:spLocks noGrp="1"/>
          </p:cNvSpPr>
          <p:nvPr>
            <p:ph type="body" sz="quarter" idx="13" hasCustomPrompt="1"/>
          </p:nvPr>
        </p:nvSpPr>
        <p:spPr>
          <a:xfrm>
            <a:off x="4283287" y="2579219"/>
            <a:ext cx="3513523" cy="868282"/>
          </a:xfrm>
        </p:spPr>
        <p:txBody>
          <a:bodyPr numCol="1" spcCol="540000"/>
          <a:lstStyle>
            <a:lvl1pPr marL="0" marR="0" indent="0" algn="ctr"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 good night’s sleep has a positive impact on the brain and body, improving performance and productivity.</a:t>
            </a:r>
          </a:p>
        </p:txBody>
      </p:sp>
      <p:sp>
        <p:nvSpPr>
          <p:cNvPr id="50" name="Text Placeholder 11">
            <a:extLst>
              <a:ext uri="{FF2B5EF4-FFF2-40B4-BE49-F238E27FC236}">
                <a16:creationId xmlns:a16="http://schemas.microsoft.com/office/drawing/2014/main" id="{A7C80493-A392-674A-8270-C44DC80F5826}"/>
              </a:ext>
            </a:extLst>
          </p:cNvPr>
          <p:cNvSpPr>
            <a:spLocks noGrp="1"/>
          </p:cNvSpPr>
          <p:nvPr>
            <p:ph type="body" sz="quarter" idx="14" hasCustomPrompt="1"/>
          </p:nvPr>
        </p:nvSpPr>
        <p:spPr>
          <a:xfrm>
            <a:off x="8329766" y="2579219"/>
            <a:ext cx="3513523" cy="868282"/>
          </a:xfrm>
        </p:spPr>
        <p:txBody>
          <a:bodyPr numCol="1" spcCol="540000"/>
          <a:lstStyle>
            <a:lvl1pPr marL="0" marR="0" indent="0" algn="ctr"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 good night’s sleep has a positive impact on the brain and body, improving performance and productivity.</a:t>
            </a:r>
          </a:p>
        </p:txBody>
      </p:sp>
      <p:sp>
        <p:nvSpPr>
          <p:cNvPr id="52" name="Text Placeholder 11">
            <a:extLst>
              <a:ext uri="{FF2B5EF4-FFF2-40B4-BE49-F238E27FC236}">
                <a16:creationId xmlns:a16="http://schemas.microsoft.com/office/drawing/2014/main" id="{9B22921E-45BF-8A4B-9051-07952C196CAF}"/>
              </a:ext>
            </a:extLst>
          </p:cNvPr>
          <p:cNvSpPr>
            <a:spLocks noGrp="1"/>
          </p:cNvSpPr>
          <p:nvPr>
            <p:ph type="body" sz="quarter" idx="15" hasCustomPrompt="1"/>
          </p:nvPr>
        </p:nvSpPr>
        <p:spPr>
          <a:xfrm>
            <a:off x="206275" y="5001244"/>
            <a:ext cx="3513523" cy="868282"/>
          </a:xfrm>
        </p:spPr>
        <p:txBody>
          <a:bodyPr numCol="1" spcCol="540000"/>
          <a:lstStyle>
            <a:lvl1pPr marL="0" marR="0" indent="0" algn="ctr"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 good night’s sleep has a positive impact on the brain and body, </a:t>
            </a:r>
          </a:p>
        </p:txBody>
      </p:sp>
      <p:sp>
        <p:nvSpPr>
          <p:cNvPr id="54" name="Text Placeholder 11">
            <a:extLst>
              <a:ext uri="{FF2B5EF4-FFF2-40B4-BE49-F238E27FC236}">
                <a16:creationId xmlns:a16="http://schemas.microsoft.com/office/drawing/2014/main" id="{20F0CC32-45CF-F041-89DF-63794880F24C}"/>
              </a:ext>
            </a:extLst>
          </p:cNvPr>
          <p:cNvSpPr>
            <a:spLocks noGrp="1"/>
          </p:cNvSpPr>
          <p:nvPr>
            <p:ph type="body" sz="quarter" idx="16" hasCustomPrompt="1"/>
          </p:nvPr>
        </p:nvSpPr>
        <p:spPr>
          <a:xfrm>
            <a:off x="4283287" y="5001244"/>
            <a:ext cx="3513523" cy="868282"/>
          </a:xfrm>
        </p:spPr>
        <p:txBody>
          <a:bodyPr numCol="1" spcCol="540000"/>
          <a:lstStyle>
            <a:lvl1pPr marL="0" marR="0" indent="0" algn="ctr"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 good night’s sleep has a positive impact on the brain and body, </a:t>
            </a:r>
          </a:p>
        </p:txBody>
      </p:sp>
      <p:pic>
        <p:nvPicPr>
          <p:cNvPr id="55" name="Picture 54">
            <a:extLst>
              <a:ext uri="{FF2B5EF4-FFF2-40B4-BE49-F238E27FC236}">
                <a16:creationId xmlns:a16="http://schemas.microsoft.com/office/drawing/2014/main" id="{20873641-A705-D540-8647-7578B81040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5530956" y="3836816"/>
            <a:ext cx="1039760" cy="1032437"/>
          </a:xfrm>
          <a:prstGeom prst="rect">
            <a:avLst/>
          </a:prstGeom>
          <a:solidFill>
            <a:srgbClr val="EC1077"/>
          </a:solidFill>
        </p:spPr>
      </p:pic>
      <p:sp>
        <p:nvSpPr>
          <p:cNvPr id="56" name="Text Placeholder 11">
            <a:extLst>
              <a:ext uri="{FF2B5EF4-FFF2-40B4-BE49-F238E27FC236}">
                <a16:creationId xmlns:a16="http://schemas.microsoft.com/office/drawing/2014/main" id="{62CFEA24-064C-CA48-A5DD-F0D89A65DAAC}"/>
              </a:ext>
            </a:extLst>
          </p:cNvPr>
          <p:cNvSpPr>
            <a:spLocks noGrp="1"/>
          </p:cNvSpPr>
          <p:nvPr>
            <p:ph type="body" sz="quarter" idx="17" hasCustomPrompt="1"/>
          </p:nvPr>
        </p:nvSpPr>
        <p:spPr>
          <a:xfrm>
            <a:off x="8329766" y="5001244"/>
            <a:ext cx="3513523" cy="868282"/>
          </a:xfrm>
        </p:spPr>
        <p:txBody>
          <a:bodyPr numCol="1" spcCol="540000"/>
          <a:lstStyle>
            <a:lvl1pPr marL="0" marR="0" indent="0" algn="ctr" defTabSz="914400" rtl="0" eaLnBrk="1" fontAlgn="auto" latinLnBrk="0" hangingPunct="1">
              <a:lnSpc>
                <a:spcPts val="21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r>
              <a:rPr lang="en-GB" dirty="0">
                <a:effectLst/>
                <a:latin typeface="Arial" panose="020B0604020202020204" pitchFamily="34" charset="0"/>
              </a:rPr>
              <a:t>A good night’s sleep has a positive impact on the brain and body, </a:t>
            </a:r>
          </a:p>
        </p:txBody>
      </p:sp>
      <p:pic>
        <p:nvPicPr>
          <p:cNvPr id="58" name="Picture 57">
            <a:extLst>
              <a:ext uri="{FF2B5EF4-FFF2-40B4-BE49-F238E27FC236}">
                <a16:creationId xmlns:a16="http://schemas.microsoft.com/office/drawing/2014/main" id="{9D03B218-A40E-B247-89CE-DA4EE5CC14BC}"/>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5530956" y="1414791"/>
            <a:ext cx="1039760" cy="1032437"/>
          </a:xfrm>
          <a:prstGeom prst="rect">
            <a:avLst/>
          </a:prstGeom>
          <a:solidFill>
            <a:srgbClr val="EC1077"/>
          </a:solidFill>
        </p:spPr>
      </p:pic>
      <p:sp>
        <p:nvSpPr>
          <p:cNvPr id="6" name="Rectangle 5">
            <a:extLst>
              <a:ext uri="{FF2B5EF4-FFF2-40B4-BE49-F238E27FC236}">
                <a16:creationId xmlns:a16="http://schemas.microsoft.com/office/drawing/2014/main" id="{73B12420-A463-5A41-9DDD-CE3DBDD246B6}"/>
              </a:ext>
            </a:extLst>
          </p:cNvPr>
          <p:cNvSpPr/>
          <p:nvPr userDrawn="1"/>
        </p:nvSpPr>
        <p:spPr>
          <a:xfrm>
            <a:off x="9577434" y="1410796"/>
            <a:ext cx="1039760" cy="10397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0" name="Picture 59">
            <a:extLst>
              <a:ext uri="{FF2B5EF4-FFF2-40B4-BE49-F238E27FC236}">
                <a16:creationId xmlns:a16="http://schemas.microsoft.com/office/drawing/2014/main" id="{FC5BA36A-9E9B-CC41-8F69-EF52C19FA8A7}"/>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9892773" y="1484987"/>
            <a:ext cx="542263" cy="903769"/>
          </a:xfrm>
          <a:prstGeom prst="rect">
            <a:avLst/>
          </a:prstGeom>
          <a:solidFill>
            <a:srgbClr val="FFCC31"/>
          </a:solidFill>
        </p:spPr>
      </p:pic>
      <p:sp>
        <p:nvSpPr>
          <p:cNvPr id="63" name="Rectangle 62">
            <a:extLst>
              <a:ext uri="{FF2B5EF4-FFF2-40B4-BE49-F238E27FC236}">
                <a16:creationId xmlns:a16="http://schemas.microsoft.com/office/drawing/2014/main" id="{1B3C197B-3DAD-3C49-8B39-60AF10ADE8AE}"/>
              </a:ext>
            </a:extLst>
          </p:cNvPr>
          <p:cNvSpPr/>
          <p:nvPr userDrawn="1"/>
        </p:nvSpPr>
        <p:spPr>
          <a:xfrm>
            <a:off x="1453944" y="1410796"/>
            <a:ext cx="1039760" cy="10397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63">
            <a:extLst>
              <a:ext uri="{FF2B5EF4-FFF2-40B4-BE49-F238E27FC236}">
                <a16:creationId xmlns:a16="http://schemas.microsoft.com/office/drawing/2014/main" id="{1D2B9FB5-5FBF-D947-B860-028C7DDF72BB}"/>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1621365" y="1451950"/>
            <a:ext cx="751773" cy="738925"/>
          </a:xfrm>
          <a:prstGeom prst="rect">
            <a:avLst/>
          </a:prstGeom>
          <a:solidFill>
            <a:srgbClr val="FFCC31"/>
          </a:solidFill>
        </p:spPr>
      </p:pic>
      <p:sp>
        <p:nvSpPr>
          <p:cNvPr id="66" name="Rectangle 65">
            <a:extLst>
              <a:ext uri="{FF2B5EF4-FFF2-40B4-BE49-F238E27FC236}">
                <a16:creationId xmlns:a16="http://schemas.microsoft.com/office/drawing/2014/main" id="{A389B9C6-2FB9-0B4A-8DEB-A90A2ACBB8CD}"/>
              </a:ext>
            </a:extLst>
          </p:cNvPr>
          <p:cNvSpPr/>
          <p:nvPr userDrawn="1"/>
        </p:nvSpPr>
        <p:spPr>
          <a:xfrm>
            <a:off x="1453943" y="3809331"/>
            <a:ext cx="1039760" cy="1039760"/>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7" name="Picture 66">
            <a:extLst>
              <a:ext uri="{FF2B5EF4-FFF2-40B4-BE49-F238E27FC236}">
                <a16:creationId xmlns:a16="http://schemas.microsoft.com/office/drawing/2014/main" id="{F9F433B4-984B-8B43-9F28-CE1502A28176}"/>
              </a:ext>
            </a:extLst>
          </p:cNvPr>
          <p:cNvPicPr>
            <a:picLocks noChangeAspect="1"/>
          </p:cNvPicPr>
          <p:nvPr userDrawn="1"/>
        </p:nvPicPr>
        <p:blipFill>
          <a:blip r:embed="rId6" cstate="screen">
            <a:extLst>
              <a:ext uri="{28A0092B-C50C-407E-A947-70E740481C1C}">
                <a14:useLocalDpi xmlns:a14="http://schemas.microsoft.com/office/drawing/2010/main"/>
              </a:ext>
            </a:extLst>
          </a:blip>
          <a:srcRect/>
          <a:stretch/>
        </p:blipFill>
        <p:spPr>
          <a:xfrm>
            <a:off x="2577413" y="3808896"/>
            <a:ext cx="1039760" cy="1021990"/>
          </a:xfrm>
          <a:prstGeom prst="rect">
            <a:avLst/>
          </a:prstGeom>
          <a:solidFill>
            <a:srgbClr val="EC1077"/>
          </a:solidFill>
        </p:spPr>
      </p:pic>
      <p:sp>
        <p:nvSpPr>
          <p:cNvPr id="70" name="Rectangle 69">
            <a:extLst>
              <a:ext uri="{FF2B5EF4-FFF2-40B4-BE49-F238E27FC236}">
                <a16:creationId xmlns:a16="http://schemas.microsoft.com/office/drawing/2014/main" id="{4DA63A68-2298-5647-B58D-DD53F126A5F7}"/>
              </a:ext>
            </a:extLst>
          </p:cNvPr>
          <p:cNvSpPr/>
          <p:nvPr userDrawn="1"/>
        </p:nvSpPr>
        <p:spPr>
          <a:xfrm>
            <a:off x="9594301" y="3809331"/>
            <a:ext cx="1039760" cy="1039760"/>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1" name="Picture 70">
            <a:extLst>
              <a:ext uri="{FF2B5EF4-FFF2-40B4-BE49-F238E27FC236}">
                <a16:creationId xmlns:a16="http://schemas.microsoft.com/office/drawing/2014/main" id="{73A3D42A-382B-A84C-A502-69C21C930D28}"/>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678011" y="3891174"/>
            <a:ext cx="905213" cy="889743"/>
          </a:xfrm>
          <a:prstGeom prst="rect">
            <a:avLst/>
          </a:prstGeom>
          <a:solidFill>
            <a:srgbClr val="FFCC31"/>
          </a:solidFill>
        </p:spPr>
      </p:pic>
      <p:pic>
        <p:nvPicPr>
          <p:cNvPr id="28" name="Picture 27">
            <a:extLst>
              <a:ext uri="{FF2B5EF4-FFF2-40B4-BE49-F238E27FC236}">
                <a16:creationId xmlns:a16="http://schemas.microsoft.com/office/drawing/2014/main" id="{8DCEB48A-D9C0-E64B-A8B7-E9CC8E9D2FF5}"/>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9" name="Picture 28" descr="A picture containing drawing&#10;&#10;Description automatically generated">
            <a:extLst>
              <a:ext uri="{FF2B5EF4-FFF2-40B4-BE49-F238E27FC236}">
                <a16:creationId xmlns:a16="http://schemas.microsoft.com/office/drawing/2014/main" id="{8AFDE062-009B-D74F-8AFA-D45D5FDB4FCC}"/>
              </a:ext>
            </a:extLst>
          </p:cNvPr>
          <p:cNvPicPr>
            <a:picLocks noChangeAspect="1"/>
          </p:cNvPicPr>
          <p:nvPr userDrawn="1"/>
        </p:nvPicPr>
        <p:blipFill rotWithShape="1">
          <a:blip r:embed="rId9"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1048755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3E3F25-D275-EC4E-9125-ED8810DFFE3F}"/>
              </a:ext>
            </a:extLst>
          </p:cNvPr>
          <p:cNvGrpSpPr/>
          <p:nvPr userDrawn="1"/>
        </p:nvGrpSpPr>
        <p:grpSpPr>
          <a:xfrm>
            <a:off x="0" y="0"/>
            <a:ext cx="12192000" cy="6858000"/>
            <a:chOff x="0" y="0"/>
            <a:chExt cx="12192000" cy="6858000"/>
          </a:xfrm>
        </p:grpSpPr>
        <p:sp>
          <p:nvSpPr>
            <p:cNvPr id="21" name="Rectangle 20">
              <a:extLst>
                <a:ext uri="{FF2B5EF4-FFF2-40B4-BE49-F238E27FC236}">
                  <a16:creationId xmlns:a16="http://schemas.microsoft.com/office/drawing/2014/main" id="{1037FD20-EF54-9C4B-9D92-3F36153CE219}"/>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716828EC-457D-664F-ACD6-79FF3D1A8D2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descr="A close up of a logo&#10;&#10;Description automatically generated">
            <a:extLst>
              <a:ext uri="{FF2B5EF4-FFF2-40B4-BE49-F238E27FC236}">
                <a16:creationId xmlns:a16="http://schemas.microsoft.com/office/drawing/2014/main" id="{E9B25EB4-10CC-ED41-A8E2-ED3DAD841AFD}"/>
              </a:ext>
            </a:extLst>
          </p:cNvPr>
          <p:cNvPicPr>
            <a:picLocks noChangeAspect="1"/>
          </p:cNvPicPr>
          <p:nvPr userDrawn="1"/>
        </p:nvPicPr>
        <p:blipFill>
          <a:blip r:embed="rId2" cstate="screen">
            <a:alphaModFix amt="50000"/>
            <a:extLst>
              <a:ext uri="{28A0092B-C50C-407E-A947-70E740481C1C}">
                <a14:useLocalDpi xmlns:a14="http://schemas.microsoft.com/office/drawing/2010/main"/>
              </a:ext>
            </a:extLst>
          </a:blip>
          <a:stretch>
            <a:fillRect/>
          </a:stretch>
        </p:blipFill>
        <p:spPr>
          <a:xfrm>
            <a:off x="1475237" y="677062"/>
            <a:ext cx="8400629" cy="8381982"/>
          </a:xfrm>
          <a:prstGeom prst="rect">
            <a:avLst/>
          </a:prstGeom>
        </p:spPr>
      </p:pic>
      <p:sp>
        <p:nvSpPr>
          <p:cNvPr id="2" name="Title 1">
            <a:extLst>
              <a:ext uri="{FF2B5EF4-FFF2-40B4-BE49-F238E27FC236}">
                <a16:creationId xmlns:a16="http://schemas.microsoft.com/office/drawing/2014/main" id="{8753070C-58E7-EB4C-A57E-932BE30670D9}"/>
              </a:ext>
            </a:extLst>
          </p:cNvPr>
          <p:cNvSpPr>
            <a:spLocks noGrp="1"/>
          </p:cNvSpPr>
          <p:nvPr>
            <p:ph type="title" hasCustomPrompt="1"/>
          </p:nvPr>
        </p:nvSpPr>
        <p:spPr>
          <a:xfrm>
            <a:off x="935674" y="681771"/>
            <a:ext cx="4145280" cy="1266987"/>
          </a:xfrm>
        </p:spPr>
        <p:txBody>
          <a:bodyPr/>
          <a:lstStyle>
            <a:lvl1pPr algn="r">
              <a:lnSpc>
                <a:spcPts val="6000"/>
              </a:lnSpc>
              <a:defRPr lang="en-GB" sz="6000" b="1" i="0" u="none" strike="noStrike" kern="1200" spc="0" dirty="0">
                <a:solidFill>
                  <a:schemeClr val="tx1"/>
                </a:solidFill>
                <a:effectLst/>
                <a:latin typeface="Arial Narrow" panose="020B0604020202020204" pitchFamily="34" charset="0"/>
                <a:ea typeface="DIN Condensed Light" panose="020B0506040000020204" pitchFamily="34" charset="77"/>
                <a:cs typeface="Arial Narrow" panose="020B0604020202020204" pitchFamily="34" charset="0"/>
              </a:defRPr>
            </a:lvl1pPr>
          </a:lstStyle>
          <a:p>
            <a:pPr marL="0" lvl="0" indent="0" algn="r" defTabSz="914400" rtl="0" eaLnBrk="1" latinLnBrk="0" hangingPunct="1">
              <a:lnSpc>
                <a:spcPts val="4800"/>
              </a:lnSpc>
              <a:spcBef>
                <a:spcPts val="0"/>
              </a:spcBef>
              <a:buFont typeface="Arial" panose="020B0604020202020204" pitchFamily="34" charset="0"/>
              <a:buNone/>
            </a:pPr>
            <a:r>
              <a:rPr lang="en-GB" dirty="0"/>
              <a:t>What are we learning?</a:t>
            </a:r>
          </a:p>
        </p:txBody>
      </p:sp>
      <p:sp>
        <p:nvSpPr>
          <p:cNvPr id="14" name="Slide Number Placeholder 5">
            <a:extLst>
              <a:ext uri="{FF2B5EF4-FFF2-40B4-BE49-F238E27FC236}">
                <a16:creationId xmlns:a16="http://schemas.microsoft.com/office/drawing/2014/main" id="{6DA56C9B-CA91-ED41-85FF-C5F7BDDEF1B3}"/>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sp>
        <p:nvSpPr>
          <p:cNvPr id="19" name="Text Placeholder 11">
            <a:extLst>
              <a:ext uri="{FF2B5EF4-FFF2-40B4-BE49-F238E27FC236}">
                <a16:creationId xmlns:a16="http://schemas.microsoft.com/office/drawing/2014/main" id="{FA2DD8F4-8893-5D45-AA44-41B04E44AB59}"/>
              </a:ext>
            </a:extLst>
          </p:cNvPr>
          <p:cNvSpPr>
            <a:spLocks noGrp="1"/>
          </p:cNvSpPr>
          <p:nvPr>
            <p:ph type="body" sz="quarter" idx="16" hasCustomPrompt="1"/>
          </p:nvPr>
        </p:nvSpPr>
        <p:spPr>
          <a:xfrm>
            <a:off x="6764974" y="1201039"/>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pic>
        <p:nvPicPr>
          <p:cNvPr id="16" name="Picture 15">
            <a:extLst>
              <a:ext uri="{FF2B5EF4-FFF2-40B4-BE49-F238E27FC236}">
                <a16:creationId xmlns:a16="http://schemas.microsoft.com/office/drawing/2014/main" id="{7A3C994D-75F0-8F41-A745-C0FA84C0C8E3}"/>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17" name="Picture 16" descr="A picture containing drawing&#10;&#10;Description automatically generated">
            <a:extLst>
              <a:ext uri="{FF2B5EF4-FFF2-40B4-BE49-F238E27FC236}">
                <a16:creationId xmlns:a16="http://schemas.microsoft.com/office/drawing/2014/main" id="{81A991CF-0BDA-A849-AC10-25988BBE63D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1492419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5793E95-9860-B948-ADDF-F0ACEFF5A7AD}"/>
              </a:ext>
            </a:extLst>
          </p:cNvPr>
          <p:cNvGrpSpPr/>
          <p:nvPr userDrawn="1"/>
        </p:nvGrpSpPr>
        <p:grpSpPr>
          <a:xfrm>
            <a:off x="0" y="0"/>
            <a:ext cx="12192000" cy="6858000"/>
            <a:chOff x="0" y="0"/>
            <a:chExt cx="12192000" cy="6858000"/>
          </a:xfrm>
        </p:grpSpPr>
        <p:sp>
          <p:nvSpPr>
            <p:cNvPr id="14" name="Rectangle 13">
              <a:extLst>
                <a:ext uri="{FF2B5EF4-FFF2-40B4-BE49-F238E27FC236}">
                  <a16:creationId xmlns:a16="http://schemas.microsoft.com/office/drawing/2014/main" id="{3D560EA0-E332-B44F-B364-32D6C1D8959C}"/>
                </a:ext>
              </a:extLst>
            </p:cNvPr>
            <p:cNvSpPr/>
            <p:nvPr userDrawn="1"/>
          </p:nvSpPr>
          <p:spPr>
            <a:xfrm>
              <a:off x="0" y="0"/>
              <a:ext cx="6096000" cy="683260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92418D33-FD0B-6C42-8DCD-2C25945C2171}"/>
                </a:ext>
              </a:extLst>
            </p:cNvPr>
            <p:cNvSpPr/>
            <p:nvPr userDrawn="1"/>
          </p:nvSpPr>
          <p:spPr>
            <a:xfrm>
              <a:off x="0" y="5951840"/>
              <a:ext cx="12192000" cy="906160"/>
            </a:xfrm>
            <a:prstGeom prst="rect">
              <a:avLst/>
            </a:prstGeom>
            <a:solidFill>
              <a:srgbClr val="6CC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7" name="Picture 16" descr="A close up of a logo&#10;&#10;Description automatically generated">
            <a:extLst>
              <a:ext uri="{FF2B5EF4-FFF2-40B4-BE49-F238E27FC236}">
                <a16:creationId xmlns:a16="http://schemas.microsoft.com/office/drawing/2014/main" id="{B4BDD266-82AC-6A48-BA8B-ED64D9F3ED0A}"/>
              </a:ext>
            </a:extLst>
          </p:cNvPr>
          <p:cNvPicPr>
            <a:picLocks noChangeAspect="1"/>
          </p:cNvPicPr>
          <p:nvPr userDrawn="1"/>
        </p:nvPicPr>
        <p:blipFill>
          <a:blip r:embed="rId2" cstate="screen">
            <a:alphaModFix amt="40000"/>
            <a:extLst>
              <a:ext uri="{28A0092B-C50C-407E-A947-70E740481C1C}">
                <a14:useLocalDpi xmlns:a14="http://schemas.microsoft.com/office/drawing/2010/main"/>
              </a:ext>
            </a:extLst>
          </a:blip>
          <a:stretch>
            <a:fillRect/>
          </a:stretch>
        </p:blipFill>
        <p:spPr>
          <a:xfrm>
            <a:off x="2556075" y="780727"/>
            <a:ext cx="5308328" cy="5296545"/>
          </a:xfrm>
          <a:prstGeom prst="rect">
            <a:avLst/>
          </a:prstGeom>
        </p:spPr>
      </p:pic>
      <p:sp>
        <p:nvSpPr>
          <p:cNvPr id="10" name="Title 1">
            <a:extLst>
              <a:ext uri="{FF2B5EF4-FFF2-40B4-BE49-F238E27FC236}">
                <a16:creationId xmlns:a16="http://schemas.microsoft.com/office/drawing/2014/main" id="{49F4F57A-4E6C-E445-AEF1-C72E0FC23778}"/>
              </a:ext>
            </a:extLst>
          </p:cNvPr>
          <p:cNvSpPr>
            <a:spLocks noGrp="1"/>
          </p:cNvSpPr>
          <p:nvPr>
            <p:ph type="ctrTitle" hasCustomPrompt="1"/>
          </p:nvPr>
        </p:nvSpPr>
        <p:spPr>
          <a:xfrm>
            <a:off x="585297" y="562523"/>
            <a:ext cx="5994502" cy="1538883"/>
          </a:xfrm>
        </p:spPr>
        <p:txBody>
          <a:bodyPr wrap="square" anchor="b">
            <a:spAutoFit/>
          </a:bodyPr>
          <a:lstStyle>
            <a:lvl1pPr marL="228600" marR="0" indent="884238" algn="r" defTabSz="914400" rtl="0" eaLnBrk="1" fontAlgn="auto" latinLnBrk="0" hangingPunct="1">
              <a:lnSpc>
                <a:spcPts val="6000"/>
              </a:lnSpc>
              <a:spcBef>
                <a:spcPct val="0"/>
              </a:spcBef>
              <a:spcAft>
                <a:spcPts val="0"/>
              </a:spcAft>
              <a:buClrTx/>
              <a:buSzTx/>
              <a:buFontTx/>
              <a:buNone/>
              <a:tabLst/>
              <a:defRPr lang="en-US" sz="6000" b="1" i="0" kern="1200" dirty="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a:lstStyle>
          <a:p>
            <a:r>
              <a:rPr lang="en-US" dirty="0"/>
              <a:t>Sleep helps the body function</a:t>
            </a:r>
          </a:p>
        </p:txBody>
      </p:sp>
      <p:sp>
        <p:nvSpPr>
          <p:cNvPr id="11" name="Text Placeholder 11">
            <a:extLst>
              <a:ext uri="{FF2B5EF4-FFF2-40B4-BE49-F238E27FC236}">
                <a16:creationId xmlns:a16="http://schemas.microsoft.com/office/drawing/2014/main" id="{B621F075-8F04-014C-A586-69AECCC21ABE}"/>
              </a:ext>
            </a:extLst>
          </p:cNvPr>
          <p:cNvSpPr>
            <a:spLocks noGrp="1"/>
          </p:cNvSpPr>
          <p:nvPr>
            <p:ph type="body" sz="quarter" idx="16" hasCustomPrompt="1"/>
          </p:nvPr>
        </p:nvSpPr>
        <p:spPr>
          <a:xfrm>
            <a:off x="7165096" y="1201039"/>
            <a:ext cx="4839837" cy="1582502"/>
          </a:xfrm>
        </p:spPr>
        <p:txBody>
          <a:bodyPr numCol="1" spcCol="540000"/>
          <a:lstStyle>
            <a:lvl1pPr marL="0" marR="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stStyle>
          <a:p>
            <a:pPr marL="0" marR="0" lvl="0" indent="0" algn="l" defTabSz="914400" rtl="0" eaLnBrk="1" fontAlgn="auto" latinLnBrk="0" hangingPunct="1">
              <a:lnSpc>
                <a:spcPts val="2300"/>
              </a:lnSpc>
              <a:spcBef>
                <a:spcPts val="1000"/>
              </a:spcBef>
              <a:spcAft>
                <a:spcPts val="0"/>
              </a:spcAft>
              <a:buClrTx/>
              <a:buSzTx/>
              <a:buFont typeface="Arial" panose="020B0604020202020204" pitchFamily="34" charset="0"/>
              <a:buNone/>
              <a:tabLst/>
              <a:defRPr/>
            </a:pPr>
            <a:r>
              <a:rPr lang="en-GB" b="1" dirty="0">
                <a:effectLst/>
                <a:latin typeface="Arial" panose="020B0604020202020204" pitchFamily="34" charset="0"/>
              </a:rPr>
              <a:t>Learning outcomes</a:t>
            </a:r>
            <a:endParaRPr lang="en-GB" dirty="0">
              <a:effectLst/>
              <a:latin typeface="Arial" panose="020B0604020202020204" pitchFamily="34" charset="0"/>
            </a:endParaRPr>
          </a:p>
          <a:p>
            <a:r>
              <a:rPr lang="en-GB" dirty="0">
                <a:effectLst/>
                <a:latin typeface="Arial" panose="020B0604020202020204" pitchFamily="34" charset="0"/>
              </a:rPr>
              <a:t>During Covid-19, what helped you </a:t>
            </a:r>
            <a:br>
              <a:rPr lang="en-GB" dirty="0">
                <a:effectLst/>
                <a:latin typeface="Arial" panose="020B0604020202020204" pitchFamily="34" charset="0"/>
              </a:rPr>
            </a:br>
            <a:r>
              <a:rPr lang="en-GB" dirty="0">
                <a:effectLst/>
                <a:latin typeface="Arial" panose="020B0604020202020204" pitchFamily="34" charset="0"/>
              </a:rPr>
              <a:t>relax or feel good? </a:t>
            </a:r>
          </a:p>
          <a:p>
            <a:r>
              <a:rPr lang="en-GB" dirty="0">
                <a:effectLst/>
                <a:latin typeface="Arial" panose="020B0604020202020204" pitchFamily="34" charset="0"/>
              </a:rPr>
              <a:t>Do you think the same thing could help another pupil who was feeling worried?</a:t>
            </a:r>
          </a:p>
        </p:txBody>
      </p:sp>
      <p:sp>
        <p:nvSpPr>
          <p:cNvPr id="13" name="Slide Number Placeholder 5">
            <a:extLst>
              <a:ext uri="{FF2B5EF4-FFF2-40B4-BE49-F238E27FC236}">
                <a16:creationId xmlns:a16="http://schemas.microsoft.com/office/drawing/2014/main" id="{C858745D-F32E-6849-8FE4-39A0BC9B34F5}"/>
              </a:ext>
            </a:extLst>
          </p:cNvPr>
          <p:cNvSpPr txBox="1">
            <a:spLocks/>
          </p:cNvSpPr>
          <p:nvPr userDrawn="1"/>
        </p:nvSpPr>
        <p:spPr>
          <a:xfrm>
            <a:off x="9118005" y="5951840"/>
            <a:ext cx="2743200" cy="906160"/>
          </a:xfrm>
          <a:prstGeom prst="rect">
            <a:avLst/>
          </a:prstGeom>
        </p:spPr>
        <p:txBody>
          <a:bodyPr lIns="0" tIns="0" rIns="0" bIns="0" anchor="ctr"/>
          <a:lstStyle>
            <a:defPPr>
              <a:defRPr lang="en-US"/>
            </a:defPPr>
            <a:lvl1pPr marL="0" algn="l" defTabSz="914400" rtl="0" eaLnBrk="1" latinLnBrk="0" hangingPunct="1">
              <a:defRPr sz="1800" b="1" i="0" kern="1200">
                <a:solidFill>
                  <a:schemeClr val="bg1"/>
                </a:solidFill>
                <a:latin typeface="Arial Narrow" panose="020B0604020202020204" pitchFamily="34" charset="0"/>
                <a:ea typeface="+mn-ea"/>
                <a:cs typeface="Arial Narrow"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C9001D0E-28B2-3D47-82E3-4133A2ED90BF}" type="slidenum">
              <a:rPr lang="en-US" sz="1600" smtClean="0">
                <a:solidFill>
                  <a:schemeClr val="tx1"/>
                </a:solidFill>
              </a:rPr>
              <a:pPr algn="r"/>
              <a:t>‹#›</a:t>
            </a:fld>
            <a:endParaRPr lang="en-US" sz="1600" dirty="0">
              <a:solidFill>
                <a:schemeClr val="tx1"/>
              </a:solidFill>
            </a:endParaRPr>
          </a:p>
        </p:txBody>
      </p:sp>
      <p:pic>
        <p:nvPicPr>
          <p:cNvPr id="20" name="Picture 19">
            <a:extLst>
              <a:ext uri="{FF2B5EF4-FFF2-40B4-BE49-F238E27FC236}">
                <a16:creationId xmlns:a16="http://schemas.microsoft.com/office/drawing/2014/main" id="{05055148-3C71-B34F-9361-294F5DE5167D}"/>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p:blipFill>
        <p:spPr>
          <a:xfrm>
            <a:off x="210803" y="5983086"/>
            <a:ext cx="1420501" cy="847475"/>
          </a:xfrm>
          <a:prstGeom prst="rect">
            <a:avLst/>
          </a:prstGeom>
        </p:spPr>
      </p:pic>
      <p:pic>
        <p:nvPicPr>
          <p:cNvPr id="21" name="Picture 20" descr="A picture containing drawing&#10;&#10;Description automatically generated">
            <a:extLst>
              <a:ext uri="{FF2B5EF4-FFF2-40B4-BE49-F238E27FC236}">
                <a16:creationId xmlns:a16="http://schemas.microsoft.com/office/drawing/2014/main" id="{9FE48DD8-9A66-E74B-BD33-5A7C347AFF80}"/>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1358242" y="191757"/>
            <a:ext cx="637075" cy="255191"/>
          </a:xfrm>
          <a:prstGeom prst="rect">
            <a:avLst/>
          </a:prstGeom>
        </p:spPr>
      </p:pic>
    </p:spTree>
    <p:extLst>
      <p:ext uri="{BB962C8B-B14F-4D97-AF65-F5344CB8AC3E}">
        <p14:creationId xmlns:p14="http://schemas.microsoft.com/office/powerpoint/2010/main" val="2827299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A95661E-A6CC-A247-8CE5-4B4F5A181524}"/>
              </a:ext>
            </a:extLst>
          </p:cNvPr>
          <p:cNvSpPr>
            <a:spLocks noGrp="1"/>
          </p:cNvSpPr>
          <p:nvPr>
            <p:ph type="title"/>
          </p:nvPr>
        </p:nvSpPr>
        <p:spPr>
          <a:xfrm>
            <a:off x="838200" y="681037"/>
            <a:ext cx="10515600" cy="724639"/>
          </a:xfrm>
          <a:prstGeom prst="rect">
            <a:avLst/>
          </a:prstGeom>
        </p:spPr>
        <p:txBody>
          <a:bodyPr vert="horz" wrap="square" lIns="0" tIns="0" rIns="0" bIns="0" rtlCol="0" anchor="t" anchorCtr="0">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F01B2113-EAA7-DC4A-8BD3-9E416DD4ECE9}"/>
              </a:ext>
            </a:extLst>
          </p:cNvPr>
          <p:cNvSpPr>
            <a:spLocks noGrp="1"/>
          </p:cNvSpPr>
          <p:nvPr>
            <p:ph type="body" idx="1"/>
          </p:nvPr>
        </p:nvSpPr>
        <p:spPr>
          <a:xfrm>
            <a:off x="838200" y="1825625"/>
            <a:ext cx="10515600" cy="4351338"/>
          </a:xfrm>
          <a:prstGeom prst="rect">
            <a:avLst/>
          </a:prstGeom>
        </p:spPr>
        <p:txBody>
          <a:bodyPr vert="horz" wrap="square" lIns="0" tIns="0" rIns="0" bIns="0" rtlCol="0" anchor="t" anchorCtr="0">
            <a:noAutofit/>
          </a:bodyPr>
          <a:lstStyle/>
          <a:p>
            <a:pPr lvl="0"/>
            <a:r>
              <a:rPr lang="en-GB" dirty="0"/>
              <a:t>Click to edit Master text styles</a:t>
            </a:r>
          </a:p>
          <a:p>
            <a:pPr lvl="1"/>
            <a:r>
              <a:rPr lang="en-GB" dirty="0"/>
              <a:t>Second level</a:t>
            </a:r>
          </a:p>
          <a:p>
            <a:pPr lvl="2"/>
            <a:r>
              <a:rPr lang="en-GB" dirty="0"/>
              <a:t>Teachers Font</a:t>
            </a:r>
          </a:p>
        </p:txBody>
      </p:sp>
      <p:sp>
        <p:nvSpPr>
          <p:cNvPr id="4" name="Date Placeholder 3">
            <a:extLst>
              <a:ext uri="{FF2B5EF4-FFF2-40B4-BE49-F238E27FC236}">
                <a16:creationId xmlns:a16="http://schemas.microsoft.com/office/drawing/2014/main" id="{5AAB5AF8-DB23-5041-BBAB-8ED9CBB913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7FF7B830-60FA-144A-9962-95BB97BCD7B9}" type="datetimeFigureOut">
              <a:rPr lang="en-US" smtClean="0"/>
              <a:pPr/>
              <a:t>9/27/2023</a:t>
            </a:fld>
            <a:endParaRPr lang="en-US" dirty="0"/>
          </a:p>
        </p:txBody>
      </p:sp>
      <p:sp>
        <p:nvSpPr>
          <p:cNvPr id="5" name="Footer Placeholder 4">
            <a:extLst>
              <a:ext uri="{FF2B5EF4-FFF2-40B4-BE49-F238E27FC236}">
                <a16:creationId xmlns:a16="http://schemas.microsoft.com/office/drawing/2014/main" id="{469919D4-E06C-B045-8A76-DB79B9E69C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FA155A0B-E151-A041-B075-72DB7E1047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C9001D0E-28B2-3D47-82E3-4133A2ED90BF}" type="slidenum">
              <a:rPr lang="en-US" smtClean="0"/>
              <a:pPr/>
              <a:t>‹#›</a:t>
            </a:fld>
            <a:endParaRPr lang="en-US" dirty="0"/>
          </a:p>
        </p:txBody>
      </p:sp>
    </p:spTree>
    <p:extLst>
      <p:ext uri="{BB962C8B-B14F-4D97-AF65-F5344CB8AC3E}">
        <p14:creationId xmlns:p14="http://schemas.microsoft.com/office/powerpoint/2010/main" val="2726306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88" r:id="rId4"/>
    <p:sldLayoutId id="2147483689" r:id="rId5"/>
    <p:sldLayoutId id="2147483653" r:id="rId6"/>
    <p:sldLayoutId id="2147483690" r:id="rId7"/>
    <p:sldLayoutId id="2147483691" r:id="rId8"/>
    <p:sldLayoutId id="2147483692" r:id="rId9"/>
    <p:sldLayoutId id="2147483693" r:id="rId10"/>
    <p:sldLayoutId id="2147483694" r:id="rId11"/>
    <p:sldLayoutId id="2147483695" r:id="rId12"/>
    <p:sldLayoutId id="2147483657" r:id="rId13"/>
    <p:sldLayoutId id="2147483696" r:id="rId14"/>
    <p:sldLayoutId id="2147483697" r:id="rId15"/>
    <p:sldLayoutId id="2147483698" r:id="rId16"/>
    <p:sldLayoutId id="2147483665" r:id="rId17"/>
    <p:sldLayoutId id="2147483677" r:id="rId18"/>
    <p:sldLayoutId id="2147483652" r:id="rId19"/>
    <p:sldLayoutId id="2147483678" r:id="rId20"/>
    <p:sldLayoutId id="2147483679" r:id="rId21"/>
    <p:sldLayoutId id="2147483680" r:id="rId22"/>
    <p:sldLayoutId id="2147483681" r:id="rId23"/>
    <p:sldLayoutId id="2147483685" r:id="rId24"/>
    <p:sldLayoutId id="2147483682" r:id="rId25"/>
    <p:sldLayoutId id="2147483683" r:id="rId26"/>
    <p:sldLayoutId id="2147483684" r:id="rId27"/>
    <p:sldLayoutId id="2147483663" r:id="rId28"/>
    <p:sldLayoutId id="2147483687" r:id="rId29"/>
    <p:sldLayoutId id="2147483699" r:id="rId30"/>
  </p:sldLayoutIdLst>
  <p:txStyles>
    <p:titleStyle>
      <a:lvl1pPr algn="l" defTabSz="914400" rtl="0" eaLnBrk="1" latinLnBrk="0" hangingPunct="1">
        <a:lnSpc>
          <a:spcPct val="90000"/>
        </a:lnSpc>
        <a:spcBef>
          <a:spcPct val="0"/>
        </a:spcBef>
        <a:buNone/>
        <a:defRPr sz="5500" b="1" i="0" kern="1200">
          <a:solidFill>
            <a:schemeClr val="tx1"/>
          </a:solidFill>
          <a:latin typeface="Arial Narrow" panose="020B0604020202020204" pitchFamily="34" charset="0"/>
          <a:ea typeface="DIN Condensed Light" panose="020B0506040000020204" pitchFamily="34" charset="77"/>
          <a:cs typeface="Arial Narrow"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0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0.xml"/><Relationship Id="rId1" Type="http://schemas.openxmlformats.org/officeDocument/2006/relationships/slideLayout" Target="../slideLayouts/slideLayout30.xml"/><Relationship Id="rId5" Type="http://schemas.openxmlformats.org/officeDocument/2006/relationships/image" Target="../media/image33.emf"/><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7.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hyperlink" Target="http://childline.org.uk/info-advice"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hyperlink" Target="http://childline.org.uk/info-advice" TargetMode="External"/><Relationship Id="rId2" Type="http://schemas.openxmlformats.org/officeDocument/2006/relationships/notesSlide" Target="../notesSlides/notesSlide23.xml"/><Relationship Id="rId1" Type="http://schemas.openxmlformats.org/officeDocument/2006/relationships/slideLayout" Target="../slideLayouts/slideLayout28.xml"/><Relationship Id="rId5" Type="http://schemas.openxmlformats.org/officeDocument/2006/relationships/image" Target="../media/image40.jpeg"/><Relationship Id="rId4" Type="http://schemas.openxmlformats.org/officeDocument/2006/relationships/hyperlink" Target="http://www.bullying.co.uk/"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nhs.uk/every-mind-matters/mental-wellbeing-tips/youth-mental-health/" TargetMode="External"/><Relationship Id="rId7"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nhs.uk/service-search/mental-health/find-an-urgent-mental-health-helpline" TargetMode="External"/><Relationship Id="rId5" Type="http://schemas.openxmlformats.org/officeDocument/2006/relationships/hyperlink" Target="https://www.themix.org.uk/sex-and-relationships/friendship/how-do-i-find-support-for-bullying-at-school-38398.html" TargetMode="External"/><Relationship Id="rId4" Type="http://schemas.openxmlformats.org/officeDocument/2006/relationships/hyperlink" Target="https://www.childline.org.uk/info-advice/bullying-abuse-safety/types-bullying/bullying-cyberbullyin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pshe-association.org.uk/curriculum-and-resources/resources/every-mind-matters-teaching-resourc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hyperlink" Target="https://www.pshe-association.org.uk/system/files/Every%20Mind%20Matters%20Guidance%20on%20learning%20in%20a%20safe%20environment.pdf"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CC8DA"/>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9E9F44-28D7-194A-878D-13F4143A56B2}"/>
              </a:ext>
            </a:extLst>
          </p:cNvPr>
          <p:cNvSpPr>
            <a:spLocks noGrp="1"/>
          </p:cNvSpPr>
          <p:nvPr>
            <p:ph type="ctrTitle"/>
          </p:nvPr>
        </p:nvSpPr>
        <p:spPr>
          <a:xfrm>
            <a:off x="-148996" y="1662811"/>
            <a:ext cx="7354507" cy="2564805"/>
          </a:xfrm>
        </p:spPr>
        <p:txBody>
          <a:bodyPr/>
          <a:lstStyle/>
          <a:p>
            <a:pPr algn="r"/>
            <a:r>
              <a:rPr lang="en-GB" sz="9600" dirty="0"/>
              <a:t>Bullying and cyberbullying</a:t>
            </a:r>
            <a:endParaRPr lang="en-US" dirty="0"/>
          </a:p>
        </p:txBody>
      </p:sp>
      <p:pic>
        <p:nvPicPr>
          <p:cNvPr id="6" name="Picture 5">
            <a:extLst>
              <a:ext uri="{FF2B5EF4-FFF2-40B4-BE49-F238E27FC236}">
                <a16:creationId xmlns:a16="http://schemas.microsoft.com/office/drawing/2014/main" id="{EBEC464E-9890-0B4A-BFCB-F87B18F340B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64860" y="333375"/>
            <a:ext cx="4952364" cy="6524625"/>
          </a:xfrm>
          <a:prstGeom prst="rect">
            <a:avLst/>
          </a:prstGeom>
        </p:spPr>
      </p:pic>
    </p:spTree>
    <p:extLst>
      <p:ext uri="{BB962C8B-B14F-4D97-AF65-F5344CB8AC3E}">
        <p14:creationId xmlns:p14="http://schemas.microsoft.com/office/powerpoint/2010/main" val="408198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4E752-8A28-E74C-948A-8A4EC342C699}"/>
              </a:ext>
            </a:extLst>
          </p:cNvPr>
          <p:cNvSpPr>
            <a:spLocks noGrp="1"/>
          </p:cNvSpPr>
          <p:nvPr>
            <p:ph type="title"/>
          </p:nvPr>
        </p:nvSpPr>
        <p:spPr>
          <a:xfrm>
            <a:off x="371476" y="650875"/>
            <a:ext cx="5724524" cy="1509118"/>
          </a:xfrm>
        </p:spPr>
        <p:txBody>
          <a:bodyPr/>
          <a:lstStyle/>
          <a:p>
            <a:r>
              <a:rPr lang="en-GB" dirty="0"/>
              <a:t>Thoughts, feelings and actions</a:t>
            </a:r>
            <a:endParaRPr lang="en-US" dirty="0"/>
          </a:p>
        </p:txBody>
      </p:sp>
      <p:grpSp>
        <p:nvGrpSpPr>
          <p:cNvPr id="3" name="Group 2" descr="Icon of a head representing thoughts.">
            <a:extLst>
              <a:ext uri="{FF2B5EF4-FFF2-40B4-BE49-F238E27FC236}">
                <a16:creationId xmlns:a16="http://schemas.microsoft.com/office/drawing/2014/main" id="{A879206A-8D0B-9A43-BD7E-36CAF5D9E97C}"/>
              </a:ext>
            </a:extLst>
          </p:cNvPr>
          <p:cNvGrpSpPr/>
          <p:nvPr/>
        </p:nvGrpSpPr>
        <p:grpSpPr>
          <a:xfrm>
            <a:off x="895619" y="3031659"/>
            <a:ext cx="1134497" cy="1134497"/>
            <a:chOff x="895619" y="2067348"/>
            <a:chExt cx="1134497" cy="1134497"/>
          </a:xfrm>
        </p:grpSpPr>
        <p:sp>
          <p:nvSpPr>
            <p:cNvPr id="44" name="Rectangle 43">
              <a:extLst>
                <a:ext uri="{FF2B5EF4-FFF2-40B4-BE49-F238E27FC236}">
                  <a16:creationId xmlns:a16="http://schemas.microsoft.com/office/drawing/2014/main" id="{027689A6-17B1-0E47-BE9D-EABD2D4544EA}"/>
                </a:ext>
                <a:ext uri="{C183D7F6-B498-43B3-948B-1728B52AA6E4}">
                  <adec:decorative xmlns:adec="http://schemas.microsoft.com/office/drawing/2017/decorative" val="1"/>
                </a:ext>
              </a:extLst>
            </p:cNvPr>
            <p:cNvSpPr/>
            <p:nvPr/>
          </p:nvSpPr>
          <p:spPr>
            <a:xfrm>
              <a:off x="895619" y="2067348"/>
              <a:ext cx="1134497" cy="1134497"/>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a:extLst>
                <a:ext uri="{FF2B5EF4-FFF2-40B4-BE49-F238E27FC236}">
                  <a16:creationId xmlns:a16="http://schemas.microsoft.com/office/drawing/2014/main" id="{C9C17AA5-8657-BA48-BCEE-FDE55F61682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32483" y="2220210"/>
              <a:ext cx="660769" cy="791062"/>
            </a:xfrm>
            <a:prstGeom prst="rect">
              <a:avLst/>
            </a:prstGeom>
          </p:spPr>
        </p:pic>
        <p:sp>
          <p:nvSpPr>
            <p:cNvPr id="2" name="Oval 1">
              <a:extLst>
                <a:ext uri="{FF2B5EF4-FFF2-40B4-BE49-F238E27FC236}">
                  <a16:creationId xmlns:a16="http://schemas.microsoft.com/office/drawing/2014/main" id="{F34576B6-D323-9646-A765-B094A268B417}"/>
                </a:ext>
              </a:extLst>
            </p:cNvPr>
            <p:cNvSpPr/>
            <p:nvPr/>
          </p:nvSpPr>
          <p:spPr>
            <a:xfrm>
              <a:off x="1320800" y="2298700"/>
              <a:ext cx="368300" cy="51685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9" name="Group 48" descr="Icon of a person running representing actions">
            <a:extLst>
              <a:ext uri="{FF2B5EF4-FFF2-40B4-BE49-F238E27FC236}">
                <a16:creationId xmlns:a16="http://schemas.microsoft.com/office/drawing/2014/main" id="{DE6BA5AD-1979-AB48-B417-21A5A777A247}"/>
              </a:ext>
            </a:extLst>
          </p:cNvPr>
          <p:cNvGrpSpPr/>
          <p:nvPr/>
        </p:nvGrpSpPr>
        <p:grpSpPr>
          <a:xfrm>
            <a:off x="4307688" y="3022914"/>
            <a:ext cx="1172202" cy="1172202"/>
            <a:chOff x="6208752" y="3416403"/>
            <a:chExt cx="1354138" cy="1354138"/>
          </a:xfrm>
        </p:grpSpPr>
        <p:sp>
          <p:nvSpPr>
            <p:cNvPr id="50" name="Rectangle 49">
              <a:extLst>
                <a:ext uri="{FF2B5EF4-FFF2-40B4-BE49-F238E27FC236}">
                  <a16:creationId xmlns:a16="http://schemas.microsoft.com/office/drawing/2014/main" id="{2A972121-77A4-384C-95E6-C45BC9FD4B5C}"/>
                </a:ext>
              </a:extLst>
            </p:cNvPr>
            <p:cNvSpPr/>
            <p:nvPr/>
          </p:nvSpPr>
          <p:spPr>
            <a:xfrm>
              <a:off x="6208752" y="3433698"/>
              <a:ext cx="1354137" cy="1310578"/>
            </a:xfrm>
            <a:prstGeom prst="rect">
              <a:avLst/>
            </a:prstGeom>
            <a:solidFill>
              <a:srgbClr val="315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1" name="Picture 50">
              <a:extLst>
                <a:ext uri="{FF2B5EF4-FFF2-40B4-BE49-F238E27FC236}">
                  <a16:creationId xmlns:a16="http://schemas.microsoft.com/office/drawing/2014/main" id="{8CCA2BC7-B50B-8045-86F0-B0DF26F753E8}"/>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08752" y="3416403"/>
              <a:ext cx="1354138" cy="1354138"/>
            </a:xfrm>
            <a:prstGeom prst="rect">
              <a:avLst/>
            </a:prstGeom>
            <a:solidFill>
              <a:srgbClr val="EC1077"/>
            </a:solidFill>
          </p:spPr>
        </p:pic>
      </p:grpSp>
      <p:sp>
        <p:nvSpPr>
          <p:cNvPr id="55" name="Text Placeholder 2">
            <a:extLst>
              <a:ext uri="{FF2B5EF4-FFF2-40B4-BE49-F238E27FC236}">
                <a16:creationId xmlns:a16="http://schemas.microsoft.com/office/drawing/2014/main" id="{73546A50-AFCA-A442-8693-9EDFF5375187}"/>
              </a:ext>
            </a:extLst>
          </p:cNvPr>
          <p:cNvSpPr txBox="1">
            <a:spLocks/>
          </p:cNvSpPr>
          <p:nvPr/>
        </p:nvSpPr>
        <p:spPr>
          <a:xfrm>
            <a:off x="895618" y="4276033"/>
            <a:ext cx="1276081" cy="421975"/>
          </a:xfrm>
          <a:prstGeom prst="rect">
            <a:avLst/>
          </a:prstGeom>
        </p:spPr>
        <p:txBody>
          <a:bodyPr vert="horz" wrap="square" lIns="0" tIns="0" rIns="0" bIns="0" numCol="1" spcCol="36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600"/>
              </a:spcBef>
              <a:buClr>
                <a:schemeClr val="tx1"/>
              </a:buClr>
              <a:buSzPct val="100000"/>
            </a:pPr>
            <a:r>
              <a:rPr lang="en-NZ" sz="2000" b="1" dirty="0">
                <a:ea typeface="Lato Black"/>
                <a:sym typeface="Lato Black"/>
              </a:rPr>
              <a:t>Thoughts</a:t>
            </a:r>
            <a:endParaRPr lang="en-NZ" sz="2000" b="1" dirty="0">
              <a:ea typeface="Lato"/>
              <a:sym typeface="Lato"/>
            </a:endParaRPr>
          </a:p>
        </p:txBody>
      </p:sp>
      <p:sp>
        <p:nvSpPr>
          <p:cNvPr id="56" name="Text Placeholder 2">
            <a:extLst>
              <a:ext uri="{FF2B5EF4-FFF2-40B4-BE49-F238E27FC236}">
                <a16:creationId xmlns:a16="http://schemas.microsoft.com/office/drawing/2014/main" id="{C22E8702-ACDF-A647-8685-39DE3A80362A}"/>
              </a:ext>
            </a:extLst>
          </p:cNvPr>
          <p:cNvSpPr txBox="1">
            <a:spLocks/>
          </p:cNvSpPr>
          <p:nvPr/>
        </p:nvSpPr>
        <p:spPr>
          <a:xfrm>
            <a:off x="2593026" y="4276033"/>
            <a:ext cx="1134498" cy="421975"/>
          </a:xfrm>
          <a:prstGeom prst="rect">
            <a:avLst/>
          </a:prstGeom>
        </p:spPr>
        <p:txBody>
          <a:bodyPr vert="horz" wrap="square" lIns="0" tIns="0" rIns="0" bIns="0" numCol="1" spcCol="36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600"/>
              </a:spcBef>
              <a:buClr>
                <a:schemeClr val="tx1"/>
              </a:buClr>
              <a:buSzPct val="100000"/>
            </a:pPr>
            <a:r>
              <a:rPr lang="en-NZ" sz="2000" b="1" dirty="0">
                <a:ea typeface="Lato Black"/>
                <a:sym typeface="Lato Black"/>
              </a:rPr>
              <a:t>Feelings</a:t>
            </a:r>
            <a:endParaRPr lang="en-NZ" sz="2000" b="1" dirty="0">
              <a:ea typeface="Lato"/>
              <a:sym typeface="Lato"/>
            </a:endParaRPr>
          </a:p>
        </p:txBody>
      </p:sp>
      <p:sp>
        <p:nvSpPr>
          <p:cNvPr id="57" name="Text Placeholder 2">
            <a:extLst>
              <a:ext uri="{FF2B5EF4-FFF2-40B4-BE49-F238E27FC236}">
                <a16:creationId xmlns:a16="http://schemas.microsoft.com/office/drawing/2014/main" id="{E2A33EE2-1F66-EA4F-B94D-9C659CA2F94C}"/>
              </a:ext>
            </a:extLst>
          </p:cNvPr>
          <p:cNvSpPr txBox="1">
            <a:spLocks/>
          </p:cNvSpPr>
          <p:nvPr/>
        </p:nvSpPr>
        <p:spPr>
          <a:xfrm>
            <a:off x="4307688" y="4276033"/>
            <a:ext cx="1134498" cy="421975"/>
          </a:xfrm>
          <a:prstGeom prst="rect">
            <a:avLst/>
          </a:prstGeom>
        </p:spPr>
        <p:txBody>
          <a:bodyPr vert="horz" wrap="square" lIns="0" tIns="0" rIns="0" bIns="0" numCol="1" spcCol="36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a:lnSpc>
                <a:spcPct val="100000"/>
              </a:lnSpc>
              <a:spcBef>
                <a:spcPts val="600"/>
              </a:spcBef>
              <a:buClr>
                <a:schemeClr val="tx1"/>
              </a:buClr>
              <a:buSzPct val="100000"/>
            </a:pPr>
            <a:r>
              <a:rPr lang="en-NZ" sz="2000" b="1" dirty="0">
                <a:ea typeface="Lato Black"/>
                <a:sym typeface="Lato Black"/>
              </a:rPr>
              <a:t>Actions</a:t>
            </a:r>
            <a:endParaRPr lang="en-NZ" sz="2000" b="1" dirty="0">
              <a:ea typeface="Lato"/>
              <a:sym typeface="Lato"/>
            </a:endParaRPr>
          </a:p>
        </p:txBody>
      </p:sp>
      <p:sp>
        <p:nvSpPr>
          <p:cNvPr id="18" name="Text Placeholder 2">
            <a:extLst>
              <a:ext uri="{FF2B5EF4-FFF2-40B4-BE49-F238E27FC236}">
                <a16:creationId xmlns:a16="http://schemas.microsoft.com/office/drawing/2014/main" id="{8E27E57A-13AA-4E48-8B52-8A736A6305FB}"/>
              </a:ext>
            </a:extLst>
          </p:cNvPr>
          <p:cNvSpPr>
            <a:spLocks noGrp="1"/>
          </p:cNvSpPr>
          <p:nvPr>
            <p:ph type="body" sz="quarter" idx="14"/>
          </p:nvPr>
        </p:nvSpPr>
        <p:spPr>
          <a:xfrm>
            <a:off x="6517327" y="855240"/>
            <a:ext cx="5363176" cy="3335762"/>
          </a:xfrm>
        </p:spPr>
        <p:txBody>
          <a:bodyPr numCol="1" spcCol="360000"/>
          <a:lstStyle/>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Sad</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Finding it hard to complete work in school</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No one likes me</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Not talking to other people </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Angry</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I am a bad person</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Lonely </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Being hurtful to other people</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Embarrassed</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Misbehaving</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I am the only one being bullied</a:t>
            </a:r>
          </a:p>
          <a:p>
            <a:pPr marL="469900" indent="-457200">
              <a:lnSpc>
                <a:spcPct val="100000"/>
              </a:lnSpc>
              <a:spcBef>
                <a:spcPts val="600"/>
              </a:spcBef>
              <a:buClr>
                <a:schemeClr val="tx1"/>
              </a:buClr>
              <a:buSzPct val="100000"/>
              <a:buFont typeface="+mj-lt"/>
              <a:buAutoNum type="arabicPeriod"/>
            </a:pPr>
            <a:r>
              <a:rPr lang="en-GB" sz="2000" dirty="0">
                <a:ea typeface="Lato Black"/>
                <a:sym typeface="Lato Black"/>
              </a:rPr>
              <a:t>Why me?</a:t>
            </a:r>
            <a:endParaRPr lang="en-GB" sz="2000" dirty="0">
              <a:ea typeface="Lato"/>
              <a:sym typeface="Lato"/>
            </a:endParaRPr>
          </a:p>
        </p:txBody>
      </p:sp>
      <p:grpSp>
        <p:nvGrpSpPr>
          <p:cNvPr id="5" name="Group 4">
            <a:extLst>
              <a:ext uri="{FF2B5EF4-FFF2-40B4-BE49-F238E27FC236}">
                <a16:creationId xmlns:a16="http://schemas.microsoft.com/office/drawing/2014/main" id="{07270F55-7173-4CEF-A519-DAEFB643BE37}"/>
              </a:ext>
            </a:extLst>
          </p:cNvPr>
          <p:cNvGrpSpPr/>
          <p:nvPr/>
        </p:nvGrpSpPr>
        <p:grpSpPr>
          <a:xfrm>
            <a:off x="2593025" y="3031659"/>
            <a:ext cx="1172202" cy="1159343"/>
            <a:chOff x="2593025" y="3031659"/>
            <a:chExt cx="1172202" cy="1159343"/>
          </a:xfrm>
        </p:grpSpPr>
        <p:sp>
          <p:nvSpPr>
            <p:cNvPr id="17" name="Rectangle 16">
              <a:extLst>
                <a:ext uri="{FF2B5EF4-FFF2-40B4-BE49-F238E27FC236}">
                  <a16:creationId xmlns:a16="http://schemas.microsoft.com/office/drawing/2014/main" id="{8A932D22-627B-4615-B0ED-308F3E1B99A9}"/>
                </a:ext>
              </a:extLst>
            </p:cNvPr>
            <p:cNvSpPr/>
            <p:nvPr/>
          </p:nvSpPr>
          <p:spPr>
            <a:xfrm>
              <a:off x="2593025" y="3031659"/>
              <a:ext cx="1172202" cy="1159343"/>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84428A99-4592-4825-84EC-D107AA718189}"/>
                </a:ext>
              </a:extLst>
            </p:cNvPr>
            <p:cNvPicPr>
              <a:picLocks noChangeAspect="1"/>
            </p:cNvPicPr>
            <p:nvPr/>
          </p:nvPicPr>
          <p:blipFill>
            <a:blip r:embed="rId5"/>
            <a:stretch>
              <a:fillRect/>
            </a:stretch>
          </p:blipFill>
          <p:spPr>
            <a:xfrm>
              <a:off x="2763113" y="3291538"/>
              <a:ext cx="833444" cy="711477"/>
            </a:xfrm>
            <a:prstGeom prst="rect">
              <a:avLst/>
            </a:prstGeom>
          </p:spPr>
        </p:pic>
      </p:grpSp>
    </p:spTree>
    <p:extLst>
      <p:ext uri="{BB962C8B-B14F-4D97-AF65-F5344CB8AC3E}">
        <p14:creationId xmlns:p14="http://schemas.microsoft.com/office/powerpoint/2010/main" val="5195325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348709" y="322795"/>
            <a:ext cx="5527835" cy="1746036"/>
          </a:xfrm>
        </p:spPr>
        <p:txBody>
          <a:bodyPr/>
          <a:lstStyle/>
          <a:p>
            <a:pPr algn="l">
              <a:lnSpc>
                <a:spcPct val="100000"/>
              </a:lnSpc>
            </a:pPr>
            <a:r>
              <a:rPr lang="en-GB" dirty="0"/>
              <a:t>What’s the story?</a:t>
            </a:r>
          </a:p>
        </p:txBody>
      </p:sp>
      <p:sp>
        <p:nvSpPr>
          <p:cNvPr id="8" name="Text Placeholder 6">
            <a:extLst>
              <a:ext uri="{FF2B5EF4-FFF2-40B4-BE49-F238E27FC236}">
                <a16:creationId xmlns:a16="http://schemas.microsoft.com/office/drawing/2014/main" id="{FD7FEA5A-087D-764C-AFDB-4E5231C2DEB9}"/>
              </a:ext>
            </a:extLst>
          </p:cNvPr>
          <p:cNvSpPr>
            <a:spLocks noGrp="1"/>
          </p:cNvSpPr>
          <p:nvPr>
            <p:ph type="body" sz="quarter" idx="12"/>
          </p:nvPr>
        </p:nvSpPr>
        <p:spPr>
          <a:xfrm>
            <a:off x="371474" y="1452283"/>
            <a:ext cx="5848852" cy="4310342"/>
          </a:xfrm>
        </p:spPr>
        <p:txBody>
          <a:bodyPr/>
          <a:lstStyle/>
          <a:p>
            <a:pPr>
              <a:lnSpc>
                <a:spcPct val="100000"/>
              </a:lnSpc>
            </a:pPr>
            <a:r>
              <a:rPr lang="en-NZ" dirty="0"/>
              <a:t>Alex arrives at their lesson and the two pupils who sit opposite them whisper to each other and stare. The teacher asks Alex a question and when Alex gets the answer wrong some members of the class start to laugh. </a:t>
            </a:r>
          </a:p>
          <a:p>
            <a:pPr>
              <a:lnSpc>
                <a:spcPct val="100000"/>
              </a:lnSpc>
            </a:pPr>
            <a:r>
              <a:rPr lang="en-NZ" dirty="0"/>
              <a:t>During lunchtime Alex sits alone and eats their school dinner, however, they cannot find their drinks bottle - it disappeared when going to the toilet - so they end up feeling thirsty for the rest of the day. </a:t>
            </a:r>
          </a:p>
          <a:p>
            <a:pPr>
              <a:lnSpc>
                <a:spcPct val="100000"/>
              </a:lnSpc>
            </a:pPr>
            <a:r>
              <a:rPr lang="en-NZ" dirty="0"/>
              <a:t>The afternoon arrives and the class are doing a maths lesson; a pupil keeps using Alex’s ruler without asking, making it hard for Alex to complete the work so Alex just gives up. </a:t>
            </a:r>
          </a:p>
        </p:txBody>
      </p:sp>
      <p:pic>
        <p:nvPicPr>
          <p:cNvPr id="6" name="Picture 5">
            <a:extLst>
              <a:ext uri="{FF2B5EF4-FFF2-40B4-BE49-F238E27FC236}">
                <a16:creationId xmlns:a16="http://schemas.microsoft.com/office/drawing/2014/main" id="{E739CA7E-697C-154F-88DE-DF7A15D6476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43825" y="0"/>
            <a:ext cx="5648175" cy="5954233"/>
          </a:xfrm>
          <a:prstGeom prst="rect">
            <a:avLst/>
          </a:prstGeom>
        </p:spPr>
      </p:pic>
    </p:spTree>
    <p:extLst>
      <p:ext uri="{BB962C8B-B14F-4D97-AF65-F5344CB8AC3E}">
        <p14:creationId xmlns:p14="http://schemas.microsoft.com/office/powerpoint/2010/main" val="254298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EE4C57D-D765-BE44-B61E-F188957E601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94614" y="0"/>
            <a:ext cx="5997386" cy="5958719"/>
          </a:xfrm>
          <a:prstGeom prst="rect">
            <a:avLst/>
          </a:prstGeom>
        </p:spPr>
      </p:pic>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348709" y="322795"/>
            <a:ext cx="5527835" cy="1746036"/>
          </a:xfrm>
        </p:spPr>
        <p:txBody>
          <a:bodyPr/>
          <a:lstStyle/>
          <a:p>
            <a:pPr algn="l">
              <a:lnSpc>
                <a:spcPct val="100000"/>
              </a:lnSpc>
            </a:pPr>
            <a:r>
              <a:rPr lang="en-GB" dirty="0"/>
              <a:t>What’s the story?</a:t>
            </a:r>
          </a:p>
        </p:txBody>
      </p:sp>
      <p:sp>
        <p:nvSpPr>
          <p:cNvPr id="8" name="Text Placeholder 6">
            <a:extLst>
              <a:ext uri="{FF2B5EF4-FFF2-40B4-BE49-F238E27FC236}">
                <a16:creationId xmlns:a16="http://schemas.microsoft.com/office/drawing/2014/main" id="{FD7FEA5A-087D-764C-AFDB-4E5231C2DEB9}"/>
              </a:ext>
            </a:extLst>
          </p:cNvPr>
          <p:cNvSpPr>
            <a:spLocks noGrp="1"/>
          </p:cNvSpPr>
          <p:nvPr>
            <p:ph type="body" sz="quarter" idx="12"/>
          </p:nvPr>
        </p:nvSpPr>
        <p:spPr>
          <a:xfrm>
            <a:off x="371474" y="1452283"/>
            <a:ext cx="5625914" cy="4310342"/>
          </a:xfrm>
        </p:spPr>
        <p:txBody>
          <a:bodyPr/>
          <a:lstStyle/>
          <a:p>
            <a:pPr>
              <a:lnSpc>
                <a:spcPct val="100000"/>
              </a:lnSpc>
            </a:pPr>
            <a:r>
              <a:rPr lang="en-NZ" dirty="0"/>
              <a:t>After school Alex walks home and receives a phone message from an unknown number saying, “looking for this?” Underneath the message there is a photograph of Alex’s drinks bottle in the bin at school. </a:t>
            </a:r>
          </a:p>
          <a:p>
            <a:pPr>
              <a:lnSpc>
                <a:spcPct val="100000"/>
              </a:lnSpc>
            </a:pPr>
            <a:r>
              <a:rPr lang="en-NZ" dirty="0"/>
              <a:t>Alex walks through the door and mumbles, “School was fine” to both parents and heads upstairs to play on the computer. Alex starts an online game but stops when people from school join and start talking about the lost water bottle, so Alex turns off the computer and tries to go to sleep, but finds it hard because they can’t stop thinking about school the next day.</a:t>
            </a:r>
          </a:p>
        </p:txBody>
      </p:sp>
    </p:spTree>
    <p:extLst>
      <p:ext uri="{BB962C8B-B14F-4D97-AF65-F5344CB8AC3E}">
        <p14:creationId xmlns:p14="http://schemas.microsoft.com/office/powerpoint/2010/main" val="163315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716C953-4BCC-7C44-B419-9AAD261D352E}"/>
              </a:ext>
            </a:extLst>
          </p:cNvPr>
          <p:cNvSpPr>
            <a:spLocks noGrp="1"/>
          </p:cNvSpPr>
          <p:nvPr>
            <p:ph type="title"/>
          </p:nvPr>
        </p:nvSpPr>
        <p:spPr>
          <a:xfrm>
            <a:off x="337281" y="352453"/>
            <a:ext cx="4269443" cy="1268003"/>
          </a:xfrm>
        </p:spPr>
        <p:txBody>
          <a:bodyPr/>
          <a:lstStyle/>
          <a:p>
            <a:pPr algn="l">
              <a:lnSpc>
                <a:spcPts val="6000"/>
              </a:lnSpc>
            </a:pPr>
            <a:r>
              <a:rPr lang="en-GB" sz="6000" dirty="0">
                <a:solidFill>
                  <a:schemeClr val="tx1"/>
                </a:solidFill>
              </a:rPr>
              <a:t>Discussion questions</a:t>
            </a:r>
            <a:endParaRPr lang="en-US" sz="6000" dirty="0">
              <a:solidFill>
                <a:schemeClr val="tx1"/>
              </a:solidFill>
            </a:endParaRPr>
          </a:p>
        </p:txBody>
      </p:sp>
      <p:sp>
        <p:nvSpPr>
          <p:cNvPr id="5" name="Text Placeholder 4">
            <a:extLst>
              <a:ext uri="{FF2B5EF4-FFF2-40B4-BE49-F238E27FC236}">
                <a16:creationId xmlns:a16="http://schemas.microsoft.com/office/drawing/2014/main" id="{BB6F40DC-4222-FA4F-9616-EC567C4E15DE}"/>
              </a:ext>
            </a:extLst>
          </p:cNvPr>
          <p:cNvSpPr>
            <a:spLocks noGrp="1"/>
          </p:cNvSpPr>
          <p:nvPr>
            <p:ph type="body" sz="quarter" idx="12"/>
          </p:nvPr>
        </p:nvSpPr>
        <p:spPr>
          <a:xfrm>
            <a:off x="348712" y="2152423"/>
            <a:ext cx="4107542" cy="3600677"/>
          </a:xfrm>
        </p:spPr>
        <p:txBody>
          <a:bodyPr numCol="1"/>
          <a:lstStyle/>
          <a:p>
            <a:pPr marL="342900" indent="-342900">
              <a:buFont typeface="Arial" panose="020B0604020202020204" pitchFamily="34" charset="0"/>
              <a:buChar char="•"/>
            </a:pPr>
            <a:r>
              <a:rPr lang="en-GB" sz="2000" dirty="0"/>
              <a:t>Where in the story did Alex experience bullying?</a:t>
            </a:r>
          </a:p>
          <a:p>
            <a:pPr marL="342900" indent="-342900">
              <a:buFont typeface="Arial" panose="020B0604020202020204" pitchFamily="34" charset="0"/>
              <a:buChar char="•"/>
            </a:pPr>
            <a:r>
              <a:rPr lang="en-GB" sz="2000" dirty="0"/>
              <a:t>Where in the story did Alex experience cyberbullying? </a:t>
            </a:r>
          </a:p>
          <a:p>
            <a:pPr marL="342900" indent="-342900">
              <a:buFont typeface="Arial" panose="020B0604020202020204" pitchFamily="34" charset="0"/>
              <a:buChar char="•"/>
            </a:pPr>
            <a:r>
              <a:rPr lang="en-GB" sz="2000" dirty="0"/>
              <a:t>Is there any action that Alex could have taken?   </a:t>
            </a:r>
          </a:p>
          <a:p>
            <a:pPr marL="342900" indent="-342900">
              <a:buFont typeface="Arial" panose="020B0604020202020204" pitchFamily="34" charset="0"/>
              <a:buChar char="•"/>
            </a:pPr>
            <a:r>
              <a:rPr lang="en-GB" sz="2000" dirty="0"/>
              <a:t>What could other pupils in Alex’s class have done differently?</a:t>
            </a:r>
          </a:p>
          <a:p>
            <a:pPr marL="342900" indent="-342900">
              <a:buFont typeface="Arial" panose="020B0604020202020204" pitchFamily="34" charset="0"/>
              <a:buChar char="•"/>
            </a:pPr>
            <a:r>
              <a:rPr lang="en-GB" sz="2000" dirty="0">
                <a:effectLst/>
                <a:ea typeface="Times New Roman" panose="02020603050405020304" pitchFamily="18" charset="0"/>
              </a:rPr>
              <a:t>What could Alex’s friends do to support them?</a:t>
            </a:r>
            <a:endParaRPr lang="en-GB" sz="2000" dirty="0"/>
          </a:p>
        </p:txBody>
      </p:sp>
      <p:pic>
        <p:nvPicPr>
          <p:cNvPr id="3" name="Picture 2">
            <a:extLst>
              <a:ext uri="{FF2B5EF4-FFF2-40B4-BE49-F238E27FC236}">
                <a16:creationId xmlns:a16="http://schemas.microsoft.com/office/drawing/2014/main" id="{AF1F05AE-FD46-C249-9472-9EBB66BAA37E}"/>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0635" y="0"/>
            <a:ext cx="6101365" cy="5951985"/>
          </a:xfrm>
          <a:prstGeom prst="rect">
            <a:avLst/>
          </a:prstGeom>
        </p:spPr>
      </p:pic>
    </p:spTree>
    <p:extLst>
      <p:ext uri="{BB962C8B-B14F-4D97-AF65-F5344CB8AC3E}">
        <p14:creationId xmlns:p14="http://schemas.microsoft.com/office/powerpoint/2010/main" val="19084464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4E752-8A28-E74C-948A-8A4EC342C699}"/>
              </a:ext>
            </a:extLst>
          </p:cNvPr>
          <p:cNvSpPr>
            <a:spLocks noGrp="1"/>
          </p:cNvSpPr>
          <p:nvPr>
            <p:ph type="title"/>
          </p:nvPr>
        </p:nvSpPr>
        <p:spPr>
          <a:xfrm>
            <a:off x="371475" y="546737"/>
            <a:ext cx="11358070" cy="844580"/>
          </a:xfrm>
        </p:spPr>
        <p:txBody>
          <a:bodyPr/>
          <a:lstStyle/>
          <a:p>
            <a:r>
              <a:rPr lang="en-NZ" dirty="0"/>
              <a:t>Quiz question 1</a:t>
            </a:r>
            <a:endParaRPr lang="en-US" dirty="0"/>
          </a:p>
        </p:txBody>
      </p:sp>
      <p:grpSp>
        <p:nvGrpSpPr>
          <p:cNvPr id="7" name="Group 6">
            <a:extLst>
              <a:ext uri="{FF2B5EF4-FFF2-40B4-BE49-F238E27FC236}">
                <a16:creationId xmlns:a16="http://schemas.microsoft.com/office/drawing/2014/main" id="{5A9D565F-A6D8-6042-96BE-D6D2E3B47808}"/>
              </a:ext>
              <a:ext uri="{C183D7F6-B498-43B3-948B-1728B52AA6E4}">
                <adec:decorative xmlns:adec="http://schemas.microsoft.com/office/drawing/2017/decorative" val="1"/>
              </a:ext>
            </a:extLst>
          </p:cNvPr>
          <p:cNvGrpSpPr/>
          <p:nvPr/>
        </p:nvGrpSpPr>
        <p:grpSpPr>
          <a:xfrm>
            <a:off x="371475" y="1510097"/>
            <a:ext cx="1134497" cy="1134497"/>
            <a:chOff x="6583420" y="3209779"/>
            <a:chExt cx="1134497" cy="1134497"/>
          </a:xfrm>
        </p:grpSpPr>
        <p:sp>
          <p:nvSpPr>
            <p:cNvPr id="8" name="Rectangle 7">
              <a:extLst>
                <a:ext uri="{FF2B5EF4-FFF2-40B4-BE49-F238E27FC236}">
                  <a16:creationId xmlns:a16="http://schemas.microsoft.com/office/drawing/2014/main" id="{14E56ABB-F9A0-3B42-8478-6420DFD87F19}"/>
                </a:ext>
                <a:ext uri="{C183D7F6-B498-43B3-948B-1728B52AA6E4}">
                  <adec:decorative xmlns:adec="http://schemas.microsoft.com/office/drawing/2017/decorative" val="1"/>
                </a:ext>
              </a:extLst>
            </p:cNvPr>
            <p:cNvSpPr/>
            <p:nvPr/>
          </p:nvSpPr>
          <p:spPr>
            <a:xfrm>
              <a:off x="6583420" y="3209779"/>
              <a:ext cx="1134497" cy="1134497"/>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84D328D8-C3E9-B641-A978-F34704E90AA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284" y="3362641"/>
              <a:ext cx="660769" cy="791062"/>
            </a:xfrm>
            <a:prstGeom prst="rect">
              <a:avLst/>
            </a:prstGeom>
          </p:spPr>
        </p:pic>
      </p:grpSp>
      <p:sp>
        <p:nvSpPr>
          <p:cNvPr id="10" name="Text Placeholder 6">
            <a:extLst>
              <a:ext uri="{FF2B5EF4-FFF2-40B4-BE49-F238E27FC236}">
                <a16:creationId xmlns:a16="http://schemas.microsoft.com/office/drawing/2014/main" id="{7786672A-404E-8043-B534-4AA36A419268}"/>
              </a:ext>
            </a:extLst>
          </p:cNvPr>
          <p:cNvSpPr txBox="1">
            <a:spLocks/>
          </p:cNvSpPr>
          <p:nvPr/>
        </p:nvSpPr>
        <p:spPr>
          <a:xfrm>
            <a:off x="1742837" y="1510097"/>
            <a:ext cx="10077688" cy="3219558"/>
          </a:xfrm>
          <a:prstGeom prst="rect">
            <a:avLst/>
          </a:prstGeom>
          <a:solidFill>
            <a:srgbClr val="6CC8DA"/>
          </a:solidFill>
        </p:spPr>
        <p:txBody>
          <a:bodyPr vert="horz" wrap="square" lIns="216000" tIns="216000" rIns="216000" bIns="216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1200"/>
              </a:spcBef>
            </a:pPr>
            <a:r>
              <a:rPr lang="en-GB" sz="2600" dirty="0"/>
              <a:t>Nav sees a friend at school get pushed in the playground…</a:t>
            </a:r>
          </a:p>
          <a:p>
            <a:pPr algn="l">
              <a:lnSpc>
                <a:spcPct val="100000"/>
              </a:lnSpc>
              <a:spcBef>
                <a:spcPts val="1200"/>
              </a:spcBef>
            </a:pPr>
            <a:r>
              <a:rPr lang="en-GB" sz="2600" b="1" dirty="0"/>
              <a:t>What could Nav do? </a:t>
            </a:r>
          </a:p>
          <a:p>
            <a:pPr marL="514350" indent="-514350" algn="l">
              <a:lnSpc>
                <a:spcPct val="100000"/>
              </a:lnSpc>
              <a:spcBef>
                <a:spcPts val="1200"/>
              </a:spcBef>
              <a:buFont typeface="+mj-lt"/>
              <a:buAutoNum type="alphaLcPeriod"/>
            </a:pPr>
            <a:r>
              <a:rPr lang="en-GB" sz="2600" dirty="0"/>
              <a:t>Tell other pupils in school</a:t>
            </a:r>
          </a:p>
          <a:p>
            <a:pPr marL="514350" indent="-514350" algn="l">
              <a:lnSpc>
                <a:spcPct val="100000"/>
              </a:lnSpc>
              <a:spcBef>
                <a:spcPts val="1200"/>
              </a:spcBef>
              <a:buFont typeface="+mj-lt"/>
              <a:buAutoNum type="alphaLcPeriod"/>
            </a:pPr>
            <a:r>
              <a:rPr lang="en-GB" sz="2600" dirty="0"/>
              <a:t>Tell a member of staff in school </a:t>
            </a:r>
          </a:p>
          <a:p>
            <a:pPr marL="514350" indent="-514350" algn="l">
              <a:lnSpc>
                <a:spcPct val="100000"/>
              </a:lnSpc>
              <a:spcBef>
                <a:spcPts val="1200"/>
              </a:spcBef>
              <a:buFont typeface="+mj-lt"/>
              <a:buAutoNum type="alphaLcPeriod"/>
            </a:pPr>
            <a:r>
              <a:rPr lang="en-GB" sz="2600" dirty="0"/>
              <a:t>Tell the police</a:t>
            </a:r>
          </a:p>
        </p:txBody>
      </p:sp>
    </p:spTree>
    <p:extLst>
      <p:ext uri="{BB962C8B-B14F-4D97-AF65-F5344CB8AC3E}">
        <p14:creationId xmlns:p14="http://schemas.microsoft.com/office/powerpoint/2010/main" val="337058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4E752-8A28-E74C-948A-8A4EC342C699}"/>
              </a:ext>
            </a:extLst>
          </p:cNvPr>
          <p:cNvSpPr>
            <a:spLocks noGrp="1"/>
          </p:cNvSpPr>
          <p:nvPr>
            <p:ph type="title"/>
          </p:nvPr>
        </p:nvSpPr>
        <p:spPr>
          <a:xfrm>
            <a:off x="371475" y="546737"/>
            <a:ext cx="11578787" cy="844580"/>
          </a:xfrm>
        </p:spPr>
        <p:txBody>
          <a:bodyPr/>
          <a:lstStyle/>
          <a:p>
            <a:r>
              <a:rPr lang="en-NZ" dirty="0"/>
              <a:t>Quiz question 2</a:t>
            </a:r>
            <a:endParaRPr lang="en-US" dirty="0"/>
          </a:p>
        </p:txBody>
      </p:sp>
      <p:grpSp>
        <p:nvGrpSpPr>
          <p:cNvPr id="9" name="Group 8">
            <a:extLst>
              <a:ext uri="{FF2B5EF4-FFF2-40B4-BE49-F238E27FC236}">
                <a16:creationId xmlns:a16="http://schemas.microsoft.com/office/drawing/2014/main" id="{DE94A3DE-C9BB-0643-A67E-23C4BDB3357C}"/>
              </a:ext>
              <a:ext uri="{C183D7F6-B498-43B3-948B-1728B52AA6E4}">
                <adec:decorative xmlns:adec="http://schemas.microsoft.com/office/drawing/2017/decorative" val="1"/>
              </a:ext>
            </a:extLst>
          </p:cNvPr>
          <p:cNvGrpSpPr/>
          <p:nvPr/>
        </p:nvGrpSpPr>
        <p:grpSpPr>
          <a:xfrm>
            <a:off x="371475" y="1510097"/>
            <a:ext cx="1134497" cy="1134497"/>
            <a:chOff x="6583420" y="3209779"/>
            <a:chExt cx="1134497" cy="1134497"/>
          </a:xfrm>
        </p:grpSpPr>
        <p:sp>
          <p:nvSpPr>
            <p:cNvPr id="10" name="Rectangle 9">
              <a:extLst>
                <a:ext uri="{FF2B5EF4-FFF2-40B4-BE49-F238E27FC236}">
                  <a16:creationId xmlns:a16="http://schemas.microsoft.com/office/drawing/2014/main" id="{4067E5DA-59F1-3D49-93CA-69345C4A4976}"/>
                </a:ext>
                <a:ext uri="{C183D7F6-B498-43B3-948B-1728B52AA6E4}">
                  <adec:decorative xmlns:adec="http://schemas.microsoft.com/office/drawing/2017/decorative" val="1"/>
                </a:ext>
              </a:extLst>
            </p:cNvPr>
            <p:cNvSpPr/>
            <p:nvPr/>
          </p:nvSpPr>
          <p:spPr>
            <a:xfrm>
              <a:off x="6583420" y="3209779"/>
              <a:ext cx="1134497" cy="1134497"/>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7134068E-8B2D-FE40-878C-35D4EE1E5F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284" y="3362641"/>
              <a:ext cx="660769" cy="791062"/>
            </a:xfrm>
            <a:prstGeom prst="rect">
              <a:avLst/>
            </a:prstGeom>
          </p:spPr>
        </p:pic>
      </p:grpSp>
      <p:sp>
        <p:nvSpPr>
          <p:cNvPr id="12" name="Text Placeholder 6">
            <a:extLst>
              <a:ext uri="{FF2B5EF4-FFF2-40B4-BE49-F238E27FC236}">
                <a16:creationId xmlns:a16="http://schemas.microsoft.com/office/drawing/2014/main" id="{6BAD0083-3CA2-BB4B-8FA2-B49EAFB56423}"/>
              </a:ext>
            </a:extLst>
          </p:cNvPr>
          <p:cNvSpPr txBox="1">
            <a:spLocks/>
          </p:cNvSpPr>
          <p:nvPr/>
        </p:nvSpPr>
        <p:spPr>
          <a:xfrm>
            <a:off x="1742837" y="1510097"/>
            <a:ext cx="10077688" cy="3953434"/>
          </a:xfrm>
          <a:prstGeom prst="rect">
            <a:avLst/>
          </a:prstGeom>
          <a:solidFill>
            <a:srgbClr val="6CC8DA"/>
          </a:solidFill>
        </p:spPr>
        <p:txBody>
          <a:bodyPr vert="horz" wrap="square" lIns="216000" tIns="216000" rIns="216000" bIns="216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1200"/>
              </a:spcBef>
            </a:pPr>
            <a:r>
              <a:rPr lang="en-GB" sz="2600" dirty="0"/>
              <a:t>A pupil in school has been sending Sam nasty pictures </a:t>
            </a:r>
            <a:br>
              <a:rPr lang="en-GB" sz="2600" dirty="0"/>
            </a:br>
            <a:r>
              <a:rPr lang="en-GB" sz="2600" dirty="0"/>
              <a:t>and messages to their phone for the last 6 months…</a:t>
            </a:r>
          </a:p>
          <a:p>
            <a:pPr algn="l">
              <a:lnSpc>
                <a:spcPct val="100000"/>
              </a:lnSpc>
              <a:spcBef>
                <a:spcPts val="1200"/>
              </a:spcBef>
            </a:pPr>
            <a:r>
              <a:rPr lang="en-GB" sz="2600" b="1" dirty="0"/>
              <a:t>What could Sam do? </a:t>
            </a:r>
          </a:p>
          <a:p>
            <a:pPr marL="514350" indent="-514350" algn="l">
              <a:lnSpc>
                <a:spcPct val="100000"/>
              </a:lnSpc>
              <a:spcBef>
                <a:spcPts val="1200"/>
              </a:spcBef>
              <a:buFont typeface="+mj-lt"/>
              <a:buAutoNum type="alphaLcPeriod"/>
            </a:pPr>
            <a:r>
              <a:rPr lang="en-GB" sz="2600" dirty="0"/>
              <a:t>Explain the situation to a trusted adult or friend</a:t>
            </a:r>
          </a:p>
          <a:p>
            <a:pPr marL="514350" indent="-514350" algn="l">
              <a:lnSpc>
                <a:spcPct val="100000"/>
              </a:lnSpc>
              <a:spcBef>
                <a:spcPts val="1200"/>
              </a:spcBef>
              <a:buFont typeface="+mj-lt"/>
              <a:buAutoNum type="alphaLcPeriod"/>
            </a:pPr>
            <a:r>
              <a:rPr lang="en-GB" sz="2600" dirty="0"/>
              <a:t>Report the situation to the school who could support </a:t>
            </a:r>
            <a:br>
              <a:rPr lang="en-GB" sz="2600" dirty="0"/>
            </a:br>
            <a:r>
              <a:rPr lang="en-GB" sz="2600" dirty="0"/>
              <a:t>telling the police </a:t>
            </a:r>
          </a:p>
          <a:p>
            <a:pPr marL="514350" indent="-514350" algn="l">
              <a:lnSpc>
                <a:spcPct val="100000"/>
              </a:lnSpc>
              <a:spcBef>
                <a:spcPts val="1200"/>
              </a:spcBef>
              <a:buFont typeface="+mj-lt"/>
              <a:buAutoNum type="alphaLcPeriod"/>
            </a:pPr>
            <a:r>
              <a:rPr lang="en-GB" sz="2600" dirty="0"/>
              <a:t>Both of the above</a:t>
            </a:r>
          </a:p>
        </p:txBody>
      </p:sp>
    </p:spTree>
    <p:extLst>
      <p:ext uri="{BB962C8B-B14F-4D97-AF65-F5344CB8AC3E}">
        <p14:creationId xmlns:p14="http://schemas.microsoft.com/office/powerpoint/2010/main" val="39554541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4E752-8A28-E74C-948A-8A4EC342C699}"/>
              </a:ext>
            </a:extLst>
          </p:cNvPr>
          <p:cNvSpPr>
            <a:spLocks noGrp="1"/>
          </p:cNvSpPr>
          <p:nvPr>
            <p:ph type="title"/>
          </p:nvPr>
        </p:nvSpPr>
        <p:spPr>
          <a:xfrm>
            <a:off x="371475" y="546737"/>
            <a:ext cx="11563022" cy="844580"/>
          </a:xfrm>
        </p:spPr>
        <p:txBody>
          <a:bodyPr/>
          <a:lstStyle/>
          <a:p>
            <a:r>
              <a:rPr lang="en-NZ" dirty="0"/>
              <a:t>Quiz question 3</a:t>
            </a:r>
            <a:endParaRPr lang="en-US" dirty="0"/>
          </a:p>
        </p:txBody>
      </p:sp>
      <p:grpSp>
        <p:nvGrpSpPr>
          <p:cNvPr id="7" name="Group 6">
            <a:extLst>
              <a:ext uri="{FF2B5EF4-FFF2-40B4-BE49-F238E27FC236}">
                <a16:creationId xmlns:a16="http://schemas.microsoft.com/office/drawing/2014/main" id="{4451261D-E07D-354E-A941-8974BC858523}"/>
              </a:ext>
              <a:ext uri="{C183D7F6-B498-43B3-948B-1728B52AA6E4}">
                <adec:decorative xmlns:adec="http://schemas.microsoft.com/office/drawing/2017/decorative" val="1"/>
              </a:ext>
            </a:extLst>
          </p:cNvPr>
          <p:cNvGrpSpPr/>
          <p:nvPr/>
        </p:nvGrpSpPr>
        <p:grpSpPr>
          <a:xfrm>
            <a:off x="371475" y="1510097"/>
            <a:ext cx="1134497" cy="1134497"/>
            <a:chOff x="6583420" y="3209779"/>
            <a:chExt cx="1134497" cy="1134497"/>
          </a:xfrm>
        </p:grpSpPr>
        <p:sp>
          <p:nvSpPr>
            <p:cNvPr id="8" name="Rectangle 7">
              <a:extLst>
                <a:ext uri="{FF2B5EF4-FFF2-40B4-BE49-F238E27FC236}">
                  <a16:creationId xmlns:a16="http://schemas.microsoft.com/office/drawing/2014/main" id="{2EC8A3CE-F828-0044-A2D7-2C6B4B330217}"/>
                </a:ext>
                <a:ext uri="{C183D7F6-B498-43B3-948B-1728B52AA6E4}">
                  <adec:decorative xmlns:adec="http://schemas.microsoft.com/office/drawing/2017/decorative" val="1"/>
                </a:ext>
              </a:extLst>
            </p:cNvPr>
            <p:cNvSpPr/>
            <p:nvPr/>
          </p:nvSpPr>
          <p:spPr>
            <a:xfrm>
              <a:off x="6583420" y="3209779"/>
              <a:ext cx="1134497" cy="1134497"/>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D78C80CE-B496-0F40-B1B2-06CECD19C1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284" y="3362641"/>
              <a:ext cx="660769" cy="791062"/>
            </a:xfrm>
            <a:prstGeom prst="rect">
              <a:avLst/>
            </a:prstGeom>
          </p:spPr>
        </p:pic>
      </p:grpSp>
      <p:sp>
        <p:nvSpPr>
          <p:cNvPr id="10" name="Text Placeholder 6">
            <a:extLst>
              <a:ext uri="{FF2B5EF4-FFF2-40B4-BE49-F238E27FC236}">
                <a16:creationId xmlns:a16="http://schemas.microsoft.com/office/drawing/2014/main" id="{148F7102-555C-FE47-B3BE-FF5932EED388}"/>
              </a:ext>
            </a:extLst>
          </p:cNvPr>
          <p:cNvSpPr txBox="1">
            <a:spLocks/>
          </p:cNvSpPr>
          <p:nvPr/>
        </p:nvSpPr>
        <p:spPr>
          <a:xfrm>
            <a:off x="1742837" y="1510097"/>
            <a:ext cx="10077688" cy="3953434"/>
          </a:xfrm>
          <a:prstGeom prst="rect">
            <a:avLst/>
          </a:prstGeom>
          <a:solidFill>
            <a:srgbClr val="6CC8DA"/>
          </a:solidFill>
        </p:spPr>
        <p:txBody>
          <a:bodyPr vert="horz" wrap="square" lIns="216000" tIns="216000" rIns="216000" bIns="216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1200"/>
              </a:spcBef>
            </a:pPr>
            <a:r>
              <a:rPr lang="en-GB" sz="2600" dirty="0"/>
              <a:t>One of Mo’s friends doesn’t want to invite another friend </a:t>
            </a:r>
            <a:br>
              <a:rPr lang="en-GB" sz="2600" dirty="0"/>
            </a:br>
            <a:r>
              <a:rPr lang="en-GB" sz="2600" dirty="0"/>
              <a:t>to their birthday party…</a:t>
            </a:r>
          </a:p>
          <a:p>
            <a:pPr algn="l">
              <a:lnSpc>
                <a:spcPct val="100000"/>
              </a:lnSpc>
              <a:spcBef>
                <a:spcPts val="1200"/>
              </a:spcBef>
            </a:pPr>
            <a:r>
              <a:rPr lang="en-GB" sz="2600" b="1" dirty="0"/>
              <a:t>What could Mo do? </a:t>
            </a:r>
          </a:p>
          <a:p>
            <a:pPr marL="514350" indent="-514350" algn="l">
              <a:lnSpc>
                <a:spcPct val="100000"/>
              </a:lnSpc>
              <a:spcBef>
                <a:spcPts val="1200"/>
              </a:spcBef>
              <a:buFont typeface="+mj-lt"/>
              <a:buAutoNum type="alphaLcPeriod"/>
            </a:pPr>
            <a:r>
              <a:rPr lang="en-GB" sz="2600" dirty="0"/>
              <a:t>Speak to a trusted adult</a:t>
            </a:r>
          </a:p>
          <a:p>
            <a:pPr marL="514350" indent="-514350" algn="l">
              <a:lnSpc>
                <a:spcPct val="100000"/>
              </a:lnSpc>
              <a:spcBef>
                <a:spcPts val="1200"/>
              </a:spcBef>
              <a:buFont typeface="+mj-lt"/>
              <a:buAutoNum type="alphaLcPeriod"/>
            </a:pPr>
            <a:r>
              <a:rPr lang="en-GB" sz="2600" dirty="0"/>
              <a:t>Speak to a staff member at school </a:t>
            </a:r>
          </a:p>
          <a:p>
            <a:pPr marL="514350" indent="-514350" algn="l">
              <a:lnSpc>
                <a:spcPct val="100000"/>
              </a:lnSpc>
              <a:spcBef>
                <a:spcPts val="1200"/>
              </a:spcBef>
              <a:buFont typeface="+mj-lt"/>
              <a:buAutoNum type="alphaLcPeriod"/>
            </a:pPr>
            <a:r>
              <a:rPr lang="en-GB" sz="2600" dirty="0"/>
              <a:t>Speak to the friends involved</a:t>
            </a:r>
          </a:p>
        </p:txBody>
      </p:sp>
    </p:spTree>
    <p:extLst>
      <p:ext uri="{BB962C8B-B14F-4D97-AF65-F5344CB8AC3E}">
        <p14:creationId xmlns:p14="http://schemas.microsoft.com/office/powerpoint/2010/main" val="10832517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4E752-8A28-E74C-948A-8A4EC342C699}"/>
              </a:ext>
            </a:extLst>
          </p:cNvPr>
          <p:cNvSpPr>
            <a:spLocks noGrp="1"/>
          </p:cNvSpPr>
          <p:nvPr>
            <p:ph type="title"/>
          </p:nvPr>
        </p:nvSpPr>
        <p:spPr>
          <a:xfrm>
            <a:off x="371475" y="546737"/>
            <a:ext cx="11449050" cy="844580"/>
          </a:xfrm>
        </p:spPr>
        <p:txBody>
          <a:bodyPr/>
          <a:lstStyle/>
          <a:p>
            <a:r>
              <a:rPr lang="en-NZ" dirty="0"/>
              <a:t>Quiz question 4</a:t>
            </a:r>
            <a:endParaRPr lang="en-US" dirty="0"/>
          </a:p>
        </p:txBody>
      </p:sp>
      <p:grpSp>
        <p:nvGrpSpPr>
          <p:cNvPr id="7" name="Group 6">
            <a:extLst>
              <a:ext uri="{FF2B5EF4-FFF2-40B4-BE49-F238E27FC236}">
                <a16:creationId xmlns:a16="http://schemas.microsoft.com/office/drawing/2014/main" id="{3497C319-403A-C24B-ACC8-764147BB8A1B}"/>
              </a:ext>
              <a:ext uri="{C183D7F6-B498-43B3-948B-1728B52AA6E4}">
                <adec:decorative xmlns:adec="http://schemas.microsoft.com/office/drawing/2017/decorative" val="1"/>
              </a:ext>
            </a:extLst>
          </p:cNvPr>
          <p:cNvGrpSpPr/>
          <p:nvPr/>
        </p:nvGrpSpPr>
        <p:grpSpPr>
          <a:xfrm>
            <a:off x="371475" y="1510097"/>
            <a:ext cx="1134497" cy="1134497"/>
            <a:chOff x="6583420" y="3209779"/>
            <a:chExt cx="1134497" cy="1134497"/>
          </a:xfrm>
        </p:grpSpPr>
        <p:sp>
          <p:nvSpPr>
            <p:cNvPr id="8" name="Rectangle 7">
              <a:extLst>
                <a:ext uri="{FF2B5EF4-FFF2-40B4-BE49-F238E27FC236}">
                  <a16:creationId xmlns:a16="http://schemas.microsoft.com/office/drawing/2014/main" id="{6823F45E-D538-9A4E-90EB-B33696F8BAD4}"/>
                </a:ext>
                <a:ext uri="{C183D7F6-B498-43B3-948B-1728B52AA6E4}">
                  <adec:decorative xmlns:adec="http://schemas.microsoft.com/office/drawing/2017/decorative" val="1"/>
                </a:ext>
              </a:extLst>
            </p:cNvPr>
            <p:cNvSpPr/>
            <p:nvPr/>
          </p:nvSpPr>
          <p:spPr>
            <a:xfrm>
              <a:off x="6583420" y="3209779"/>
              <a:ext cx="1134497" cy="1134497"/>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55D6CA5-33C9-0848-B4AA-F0EF4F5049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284" y="3362641"/>
              <a:ext cx="660769" cy="791062"/>
            </a:xfrm>
            <a:prstGeom prst="rect">
              <a:avLst/>
            </a:prstGeom>
          </p:spPr>
        </p:pic>
      </p:grpSp>
      <p:sp>
        <p:nvSpPr>
          <p:cNvPr id="10" name="Text Placeholder 6">
            <a:extLst>
              <a:ext uri="{FF2B5EF4-FFF2-40B4-BE49-F238E27FC236}">
                <a16:creationId xmlns:a16="http://schemas.microsoft.com/office/drawing/2014/main" id="{FCCDCCB9-9B62-FE41-B486-0D01F390B589}"/>
              </a:ext>
            </a:extLst>
          </p:cNvPr>
          <p:cNvSpPr txBox="1">
            <a:spLocks/>
          </p:cNvSpPr>
          <p:nvPr/>
        </p:nvSpPr>
        <p:spPr>
          <a:xfrm>
            <a:off x="1742837" y="1510097"/>
            <a:ext cx="10077688" cy="3953434"/>
          </a:xfrm>
          <a:prstGeom prst="rect">
            <a:avLst/>
          </a:prstGeom>
          <a:solidFill>
            <a:srgbClr val="6CC8DA"/>
          </a:solidFill>
        </p:spPr>
        <p:txBody>
          <a:bodyPr vert="horz" wrap="square" lIns="216000" tIns="216000" rIns="216000" bIns="216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1200"/>
              </a:spcBef>
            </a:pPr>
            <a:r>
              <a:rPr lang="en-GB" sz="2600" dirty="0"/>
              <a:t>Someone asks Charlie to send everyone they know a picture of their friend looking silly… </a:t>
            </a:r>
          </a:p>
          <a:p>
            <a:pPr algn="l">
              <a:lnSpc>
                <a:spcPct val="100000"/>
              </a:lnSpc>
              <a:spcBef>
                <a:spcPts val="1200"/>
              </a:spcBef>
            </a:pPr>
            <a:r>
              <a:rPr lang="en-GB" sz="2600" b="1" dirty="0"/>
              <a:t>What could Charlie do? </a:t>
            </a:r>
          </a:p>
          <a:p>
            <a:pPr marL="514350" indent="-514350" algn="l">
              <a:lnSpc>
                <a:spcPct val="100000"/>
              </a:lnSpc>
              <a:spcBef>
                <a:spcPts val="1200"/>
              </a:spcBef>
              <a:buFont typeface="+mj-lt"/>
              <a:buAutoNum type="alphaLcPeriod"/>
            </a:pPr>
            <a:r>
              <a:rPr lang="en-GB" sz="2600" dirty="0"/>
              <a:t>Tell them no</a:t>
            </a:r>
          </a:p>
          <a:p>
            <a:pPr marL="514350" indent="-514350" algn="l">
              <a:lnSpc>
                <a:spcPct val="100000"/>
              </a:lnSpc>
              <a:spcBef>
                <a:spcPts val="1200"/>
              </a:spcBef>
              <a:buFont typeface="+mj-lt"/>
              <a:buAutoNum type="alphaLcPeriod"/>
            </a:pPr>
            <a:r>
              <a:rPr lang="en-GB" sz="2600" dirty="0"/>
              <a:t>Ask them why they want the picture </a:t>
            </a:r>
          </a:p>
          <a:p>
            <a:pPr marL="514350" indent="-514350" algn="l">
              <a:lnSpc>
                <a:spcPct val="100000"/>
              </a:lnSpc>
              <a:spcBef>
                <a:spcPts val="1200"/>
              </a:spcBef>
              <a:buFont typeface="+mj-lt"/>
              <a:buAutoNum type="alphaLcPeriod"/>
            </a:pPr>
            <a:r>
              <a:rPr lang="en-GB" sz="2600" dirty="0"/>
              <a:t>Send the picture straight away</a:t>
            </a:r>
          </a:p>
        </p:txBody>
      </p:sp>
    </p:spTree>
    <p:extLst>
      <p:ext uri="{BB962C8B-B14F-4D97-AF65-F5344CB8AC3E}">
        <p14:creationId xmlns:p14="http://schemas.microsoft.com/office/powerpoint/2010/main" val="3291328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14E752-8A28-E74C-948A-8A4EC342C699}"/>
              </a:ext>
            </a:extLst>
          </p:cNvPr>
          <p:cNvSpPr>
            <a:spLocks noGrp="1"/>
          </p:cNvSpPr>
          <p:nvPr>
            <p:ph type="title"/>
          </p:nvPr>
        </p:nvSpPr>
        <p:spPr>
          <a:xfrm>
            <a:off x="371475" y="546740"/>
            <a:ext cx="11449050" cy="844580"/>
          </a:xfrm>
        </p:spPr>
        <p:txBody>
          <a:bodyPr/>
          <a:lstStyle/>
          <a:p>
            <a:r>
              <a:rPr lang="en-NZ" dirty="0"/>
              <a:t>Quiz question 5</a:t>
            </a:r>
            <a:endParaRPr lang="en-US" dirty="0"/>
          </a:p>
        </p:txBody>
      </p:sp>
      <p:grpSp>
        <p:nvGrpSpPr>
          <p:cNvPr id="2" name="Group 1">
            <a:extLst>
              <a:ext uri="{FF2B5EF4-FFF2-40B4-BE49-F238E27FC236}">
                <a16:creationId xmlns:a16="http://schemas.microsoft.com/office/drawing/2014/main" id="{3EA2BDD5-DB8B-774D-A5F3-2CE7300520BD}"/>
              </a:ext>
              <a:ext uri="{C183D7F6-B498-43B3-948B-1728B52AA6E4}">
                <adec:decorative xmlns:adec="http://schemas.microsoft.com/office/drawing/2017/decorative" val="1"/>
              </a:ext>
            </a:extLst>
          </p:cNvPr>
          <p:cNvGrpSpPr/>
          <p:nvPr/>
        </p:nvGrpSpPr>
        <p:grpSpPr>
          <a:xfrm>
            <a:off x="371475" y="1510097"/>
            <a:ext cx="1134497" cy="1134497"/>
            <a:chOff x="6583420" y="3209779"/>
            <a:chExt cx="1134497" cy="1134497"/>
          </a:xfrm>
        </p:grpSpPr>
        <p:sp>
          <p:nvSpPr>
            <p:cNvPr id="18" name="Rectangle 17">
              <a:extLst>
                <a:ext uri="{FF2B5EF4-FFF2-40B4-BE49-F238E27FC236}">
                  <a16:creationId xmlns:a16="http://schemas.microsoft.com/office/drawing/2014/main" id="{6B2A4AC8-B50F-8641-A966-F3543C5E08BB}"/>
                </a:ext>
                <a:ext uri="{C183D7F6-B498-43B3-948B-1728B52AA6E4}">
                  <adec:decorative xmlns:adec="http://schemas.microsoft.com/office/drawing/2017/decorative" val="1"/>
                </a:ext>
              </a:extLst>
            </p:cNvPr>
            <p:cNvSpPr/>
            <p:nvPr/>
          </p:nvSpPr>
          <p:spPr>
            <a:xfrm>
              <a:off x="6583420" y="3209779"/>
              <a:ext cx="1134497" cy="1134497"/>
            </a:xfrm>
            <a:prstGeom prst="rect">
              <a:avLst/>
            </a:prstGeom>
            <a:solidFill>
              <a:srgbClr val="EC10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BCDFCE9F-9349-A14E-9889-8E6E032A10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20284" y="3362641"/>
              <a:ext cx="660769" cy="791062"/>
            </a:xfrm>
            <a:prstGeom prst="rect">
              <a:avLst/>
            </a:prstGeom>
          </p:spPr>
        </p:pic>
      </p:grpSp>
      <p:sp>
        <p:nvSpPr>
          <p:cNvPr id="13" name="Text Placeholder 6">
            <a:extLst>
              <a:ext uri="{FF2B5EF4-FFF2-40B4-BE49-F238E27FC236}">
                <a16:creationId xmlns:a16="http://schemas.microsoft.com/office/drawing/2014/main" id="{3ACDFC89-B7C9-4A42-8959-11D19A6345D2}"/>
              </a:ext>
            </a:extLst>
          </p:cNvPr>
          <p:cNvSpPr txBox="1">
            <a:spLocks/>
          </p:cNvSpPr>
          <p:nvPr/>
        </p:nvSpPr>
        <p:spPr>
          <a:xfrm>
            <a:off x="1742837" y="1510097"/>
            <a:ext cx="10077688" cy="4214190"/>
          </a:xfrm>
          <a:prstGeom prst="rect">
            <a:avLst/>
          </a:prstGeom>
          <a:solidFill>
            <a:srgbClr val="6CC8DA"/>
          </a:solidFill>
        </p:spPr>
        <p:txBody>
          <a:bodyPr vert="horz" wrap="square" lIns="216000" tIns="216000" rIns="216000" bIns="216000" numCol="1" spcCol="540000" rtlCol="0" anchor="ctr" anchorCtr="0">
            <a:noAutofit/>
          </a:bodyPr>
          <a:lstStyle>
            <a:lvl1pPr marL="0" marR="0" indent="0" algn="ctr" defTabSz="914400" rtl="0" eaLnBrk="1" fontAlgn="auto" latinLnBrk="0" hangingPunct="1">
              <a:lnSpc>
                <a:spcPts val="2200"/>
              </a:lnSpc>
              <a:spcBef>
                <a:spcPts val="0"/>
              </a:spcBef>
              <a:spcAft>
                <a:spcPts val="0"/>
              </a:spcAft>
              <a:buClrTx/>
              <a:buSzTx/>
              <a:buFont typeface="Arial" panose="020B0604020202020204" pitchFamily="34" charset="0"/>
              <a:buNone/>
              <a:tabLst/>
              <a:defRPr lang="en-GB" sz="20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1200"/>
              </a:spcBef>
            </a:pPr>
            <a:r>
              <a:rPr lang="en-GB" sz="2600" dirty="0"/>
              <a:t>Someone at school says they are being bullied on social media but asks Amal not to tell anyone…</a:t>
            </a:r>
          </a:p>
          <a:p>
            <a:pPr algn="l">
              <a:lnSpc>
                <a:spcPct val="100000"/>
              </a:lnSpc>
              <a:spcBef>
                <a:spcPts val="1200"/>
              </a:spcBef>
            </a:pPr>
            <a:r>
              <a:rPr lang="en-GB" sz="2600" b="1" dirty="0"/>
              <a:t>What could Amal do? </a:t>
            </a:r>
          </a:p>
          <a:p>
            <a:pPr marL="514350" indent="-514350" algn="l">
              <a:lnSpc>
                <a:spcPct val="100000"/>
              </a:lnSpc>
              <a:spcBef>
                <a:spcPts val="1200"/>
              </a:spcBef>
              <a:buFont typeface="+mj-lt"/>
              <a:buAutoNum type="alphaLcPeriod"/>
            </a:pPr>
            <a:r>
              <a:rPr lang="en-GB" sz="2600" dirty="0"/>
              <a:t>Tell them they will not keep this secret, it is too important, but will support them in telling family and/or the school </a:t>
            </a:r>
          </a:p>
          <a:p>
            <a:pPr marL="514350" indent="-514350" algn="l">
              <a:lnSpc>
                <a:spcPct val="100000"/>
              </a:lnSpc>
              <a:spcBef>
                <a:spcPts val="1200"/>
              </a:spcBef>
              <a:buFont typeface="+mj-lt"/>
              <a:buAutoNum type="alphaLcPeriod"/>
            </a:pPr>
            <a:r>
              <a:rPr lang="en-GB" sz="2600" dirty="0"/>
              <a:t>Tell a member of staff in school without telling them</a:t>
            </a:r>
          </a:p>
          <a:p>
            <a:pPr marL="514350" indent="-514350" algn="l">
              <a:lnSpc>
                <a:spcPct val="100000"/>
              </a:lnSpc>
              <a:spcBef>
                <a:spcPts val="1200"/>
              </a:spcBef>
              <a:buFont typeface="+mj-lt"/>
              <a:buAutoNum type="alphaLcPeriod"/>
            </a:pPr>
            <a:r>
              <a:rPr lang="en-GB" sz="2600" dirty="0"/>
              <a:t>Tell another friend in the same class about the situation and ask for their advice</a:t>
            </a:r>
          </a:p>
        </p:txBody>
      </p:sp>
    </p:spTree>
    <p:extLst>
      <p:ext uri="{BB962C8B-B14F-4D97-AF65-F5344CB8AC3E}">
        <p14:creationId xmlns:p14="http://schemas.microsoft.com/office/powerpoint/2010/main" val="4356219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D6BAC-B4AE-C545-AAD4-634EA7843E92}"/>
              </a:ext>
            </a:extLst>
          </p:cNvPr>
          <p:cNvSpPr>
            <a:spLocks noGrp="1"/>
          </p:cNvSpPr>
          <p:nvPr>
            <p:ph type="title"/>
          </p:nvPr>
        </p:nvSpPr>
        <p:spPr>
          <a:xfrm>
            <a:off x="337280" y="352453"/>
            <a:ext cx="8605014" cy="844335"/>
          </a:xfrm>
        </p:spPr>
        <p:txBody>
          <a:bodyPr/>
          <a:lstStyle/>
          <a:p>
            <a:pPr>
              <a:spcAft>
                <a:spcPts val="3600"/>
              </a:spcAft>
            </a:pPr>
            <a:r>
              <a:rPr lang="en-US" dirty="0"/>
              <a:t>Circles of support</a:t>
            </a:r>
          </a:p>
        </p:txBody>
      </p:sp>
      <p:pic>
        <p:nvPicPr>
          <p:cNvPr id="7" name="Picture 6" descr="Diagram of concentric circles showing the circles of support of individual, friends, school and other.">
            <a:extLst>
              <a:ext uri="{FF2B5EF4-FFF2-40B4-BE49-F238E27FC236}">
                <a16:creationId xmlns:a16="http://schemas.microsoft.com/office/drawing/2014/main" id="{A6EAC5B1-3ED1-334A-907D-13A59A585D9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314319" y="1777466"/>
            <a:ext cx="3563362" cy="3563362"/>
          </a:xfrm>
          <a:prstGeom prst="rect">
            <a:avLst/>
          </a:prstGeom>
        </p:spPr>
      </p:pic>
      <p:sp>
        <p:nvSpPr>
          <p:cNvPr id="15" name="Rectangle 14">
            <a:extLst>
              <a:ext uri="{FF2B5EF4-FFF2-40B4-BE49-F238E27FC236}">
                <a16:creationId xmlns:a16="http://schemas.microsoft.com/office/drawing/2014/main" id="{6DAFF93D-3E96-AC44-BF54-5EBDF664BDF2}"/>
              </a:ext>
            </a:extLst>
          </p:cNvPr>
          <p:cNvSpPr/>
          <p:nvPr/>
        </p:nvSpPr>
        <p:spPr>
          <a:xfrm>
            <a:off x="337279" y="1567082"/>
            <a:ext cx="4727778" cy="3984131"/>
          </a:xfrm>
          <a:prstGeom prst="rect">
            <a:avLst/>
          </a:prstGeom>
          <a:solidFill>
            <a:srgbClr val="6CC8DA"/>
          </a:solidFill>
        </p:spPr>
        <p:txBody>
          <a:bodyPr wrap="square" lIns="144000" tIns="144000" rIns="144000" bIns="144000" numCol="1" spcCol="288000">
            <a:spAutoFit/>
          </a:bodyPr>
          <a:lstStyle/>
          <a:p>
            <a:r>
              <a:rPr lang="en-US" sz="2000" b="1" dirty="0">
                <a:latin typeface="Arial" panose="020B0604020202020204" pitchFamily="34" charset="0"/>
                <a:cs typeface="Arial" panose="020B0604020202020204" pitchFamily="34" charset="0"/>
              </a:rPr>
              <a:t>Seeking support from others:</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Asking for help</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Find out where to get more support in school</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Speak with family and friends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Speak to a trusted adult such as a teacher or doctor</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Report incidents to the police</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Learn online from websites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Find out information from books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and podcasts</a:t>
            </a:r>
          </a:p>
        </p:txBody>
      </p:sp>
      <p:sp>
        <p:nvSpPr>
          <p:cNvPr id="3" name="Rectangle 2">
            <a:extLst>
              <a:ext uri="{FF2B5EF4-FFF2-40B4-BE49-F238E27FC236}">
                <a16:creationId xmlns:a16="http://schemas.microsoft.com/office/drawing/2014/main" id="{999D4A47-014E-A24A-980F-97EBA2F8B079}"/>
              </a:ext>
            </a:extLst>
          </p:cNvPr>
          <p:cNvSpPr/>
          <p:nvPr/>
        </p:nvSpPr>
        <p:spPr>
          <a:xfrm>
            <a:off x="7126942" y="1567082"/>
            <a:ext cx="4727780" cy="3984131"/>
          </a:xfrm>
          <a:prstGeom prst="rect">
            <a:avLst/>
          </a:prstGeom>
          <a:solidFill>
            <a:srgbClr val="6CC8DA"/>
          </a:solidFill>
        </p:spPr>
        <p:txBody>
          <a:bodyPr wrap="square" lIns="144000" tIns="144000" rIns="36000" bIns="144000" numCol="1" spcCol="288000">
            <a:spAutoFit/>
          </a:bodyPr>
          <a:lstStyle/>
          <a:p>
            <a:r>
              <a:rPr lang="en-US" sz="2000" b="1" dirty="0">
                <a:latin typeface="Arial" panose="020B0604020202020204" pitchFamily="34" charset="0"/>
                <a:cs typeface="Arial" panose="020B0604020202020204" pitchFamily="34" charset="0"/>
              </a:rPr>
              <a:t>Supporting yourself:</a:t>
            </a:r>
          </a:p>
          <a:p>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Spend time with friends and family</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Join clubs or sports teams</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Meet new people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Do activities that you enjoy – painting, dancing, singing…etc. </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Take time out to relax – have a bath, listen to music, sleep more...etc.</a:t>
            </a: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Use passwords and privacy settings on social media to keep your information safe </a:t>
            </a:r>
          </a:p>
        </p:txBody>
      </p:sp>
    </p:spTree>
    <p:extLst>
      <p:ext uri="{BB962C8B-B14F-4D97-AF65-F5344CB8AC3E}">
        <p14:creationId xmlns:p14="http://schemas.microsoft.com/office/powerpoint/2010/main" val="424937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6A15AF1-9096-284A-BDBC-09407D367CFB}"/>
              </a:ext>
            </a:extLst>
          </p:cNvPr>
          <p:cNvSpPr>
            <a:spLocks noGrp="1"/>
          </p:cNvSpPr>
          <p:nvPr>
            <p:ph type="title"/>
          </p:nvPr>
        </p:nvSpPr>
        <p:spPr/>
        <p:txBody>
          <a:bodyPr/>
          <a:lstStyle/>
          <a:p>
            <a:r>
              <a:rPr lang="en-US" dirty="0"/>
              <a:t>Overview</a:t>
            </a:r>
          </a:p>
        </p:txBody>
      </p:sp>
      <p:sp>
        <p:nvSpPr>
          <p:cNvPr id="5" name="Text Placeholder 4">
            <a:extLst>
              <a:ext uri="{FF2B5EF4-FFF2-40B4-BE49-F238E27FC236}">
                <a16:creationId xmlns:a16="http://schemas.microsoft.com/office/drawing/2014/main" id="{B5693F19-CED9-9F4D-92B0-B3D4C0DBEE16}"/>
              </a:ext>
            </a:extLst>
          </p:cNvPr>
          <p:cNvSpPr>
            <a:spLocks noGrp="1"/>
          </p:cNvSpPr>
          <p:nvPr>
            <p:ph type="body" sz="quarter" idx="12"/>
          </p:nvPr>
        </p:nvSpPr>
        <p:spPr>
          <a:xfrm>
            <a:off x="348711" y="1218747"/>
            <a:ext cx="11150562" cy="4012159"/>
          </a:xfrm>
          <a:noFill/>
          <a:ln>
            <a:noFill/>
          </a:ln>
        </p:spPr>
        <p:txBody>
          <a:bodyPr/>
          <a:lstStyle/>
          <a:p>
            <a:pPr lvl="0">
              <a:spcBef>
                <a:spcPts val="0"/>
              </a:spcBef>
              <a:buClr>
                <a:schemeClr val="dk1"/>
              </a:buClr>
              <a:buSzPts val="1300"/>
            </a:pPr>
            <a:r>
              <a:rPr lang="en-GB" sz="1200" dirty="0">
                <a:solidFill>
                  <a:schemeClr val="dk1"/>
                </a:solidFill>
                <a:latin typeface="Arial"/>
                <a:ea typeface="Arial"/>
                <a:cs typeface="Arial"/>
                <a:sym typeface="Arial"/>
              </a:rPr>
              <a:t>Pupils explore the meaning and impact of bullying and cyberbullying. Pupils will learn what they can do if they see or hear anyone being bullied and how to deal with this situation appropriately. Pupils will also find out how they can get help with bullying.</a:t>
            </a:r>
            <a:endParaRPr lang="en-GB" sz="1200" dirty="0">
              <a:solidFill>
                <a:srgbClr val="000000"/>
              </a:solidFill>
              <a:latin typeface="Arial"/>
              <a:ea typeface="Arial"/>
              <a:cs typeface="Arial"/>
              <a:sym typeface="Arial"/>
            </a:endParaRPr>
          </a:p>
          <a:p>
            <a:pPr lvl="0">
              <a:buClr>
                <a:schemeClr val="dk1"/>
              </a:buClr>
              <a:buSzPts val="1800"/>
            </a:pPr>
            <a:r>
              <a:rPr lang="en-GB" sz="1600" b="1" dirty="0">
                <a:solidFill>
                  <a:schemeClr val="dk1"/>
                </a:solidFill>
                <a:latin typeface="Arial"/>
                <a:ea typeface="Arial"/>
                <a:cs typeface="Arial"/>
                <a:sym typeface="Arial"/>
              </a:rPr>
              <a:t>Recommended age group</a:t>
            </a:r>
            <a:endParaRPr lang="en-GB" sz="1600" dirty="0">
              <a:solidFill>
                <a:schemeClr val="dk1"/>
              </a:solidFill>
              <a:latin typeface="Arial"/>
              <a:ea typeface="Arial"/>
              <a:cs typeface="Arial"/>
              <a:sym typeface="Arial"/>
            </a:endParaRPr>
          </a:p>
          <a:p>
            <a:pPr lvl="0">
              <a:spcBef>
                <a:spcPts val="400"/>
              </a:spcBef>
              <a:buClr>
                <a:schemeClr val="dk1"/>
              </a:buClr>
              <a:buSzPts val="1300"/>
            </a:pPr>
            <a:r>
              <a:rPr lang="en-GB" sz="1200" dirty="0">
                <a:solidFill>
                  <a:schemeClr val="dk1"/>
                </a:solidFill>
                <a:latin typeface="Arial"/>
                <a:ea typeface="Arial"/>
                <a:cs typeface="Arial"/>
                <a:sym typeface="Arial"/>
              </a:rPr>
              <a:t>Education providers for ages 10-11 (Year 6)</a:t>
            </a:r>
            <a:endParaRPr lang="en-GB" dirty="0">
              <a:solidFill>
                <a:srgbClr val="000000"/>
              </a:solidFill>
              <a:latin typeface="Arial"/>
              <a:ea typeface="Arial"/>
              <a:cs typeface="Arial"/>
              <a:sym typeface="Arial"/>
            </a:endParaRPr>
          </a:p>
          <a:p>
            <a:pPr lvl="0">
              <a:buClr>
                <a:schemeClr val="dk1"/>
              </a:buClr>
              <a:buSzPts val="1800"/>
            </a:pPr>
            <a:r>
              <a:rPr lang="en-GB" sz="1600" b="1" dirty="0">
                <a:solidFill>
                  <a:schemeClr val="dk1"/>
                </a:solidFill>
                <a:latin typeface="Arial"/>
                <a:ea typeface="Arial"/>
                <a:cs typeface="Arial"/>
                <a:sym typeface="Arial"/>
              </a:rPr>
              <a:t>Time</a:t>
            </a:r>
            <a:endParaRPr lang="en-GB" sz="1200" dirty="0">
              <a:solidFill>
                <a:srgbClr val="000000"/>
              </a:solidFill>
              <a:latin typeface="Arial"/>
              <a:ea typeface="Arial"/>
              <a:cs typeface="Arial"/>
              <a:sym typeface="Arial"/>
            </a:endParaRPr>
          </a:p>
          <a:p>
            <a:pPr lvl="0">
              <a:spcBef>
                <a:spcPts val="400"/>
              </a:spcBef>
              <a:buClr>
                <a:schemeClr val="dk1"/>
              </a:buClr>
              <a:buSzPts val="1300"/>
            </a:pPr>
            <a:r>
              <a:rPr lang="en-GB" sz="1200" dirty="0">
                <a:solidFill>
                  <a:schemeClr val="dk1"/>
                </a:solidFill>
                <a:latin typeface="Arial"/>
                <a:ea typeface="Arial"/>
                <a:cs typeface="Arial"/>
                <a:sym typeface="Arial"/>
              </a:rPr>
              <a:t>60 minutes approximately</a:t>
            </a:r>
            <a:endParaRPr lang="en-GB" dirty="0">
              <a:solidFill>
                <a:srgbClr val="000000"/>
              </a:solidFill>
              <a:latin typeface="Arial"/>
              <a:ea typeface="Arial"/>
              <a:cs typeface="Arial"/>
              <a:sym typeface="Arial"/>
            </a:endParaRPr>
          </a:p>
          <a:p>
            <a:pPr lvl="0">
              <a:buClr>
                <a:schemeClr val="dk1"/>
              </a:buClr>
              <a:buSzPts val="1800"/>
            </a:pPr>
            <a:r>
              <a:rPr lang="en-GB" sz="1600" b="1" dirty="0">
                <a:solidFill>
                  <a:schemeClr val="dk1"/>
                </a:solidFill>
                <a:latin typeface="Arial"/>
                <a:ea typeface="Arial"/>
                <a:cs typeface="Arial"/>
                <a:sym typeface="Arial"/>
              </a:rPr>
              <a:t>Preparation</a:t>
            </a:r>
            <a:endParaRPr lang="en-GB" sz="1200" dirty="0">
              <a:solidFill>
                <a:srgbClr val="000000"/>
              </a:solidFill>
              <a:latin typeface="Arial"/>
              <a:ea typeface="Arial"/>
              <a:cs typeface="Arial"/>
              <a:sym typeface="Arial"/>
            </a:endParaRPr>
          </a:p>
          <a:p>
            <a:pPr lvl="0">
              <a:spcBef>
                <a:spcPts val="400"/>
              </a:spcBef>
              <a:buClr>
                <a:schemeClr val="dk1"/>
              </a:buClr>
              <a:buSzPts val="1300"/>
            </a:pPr>
            <a:r>
              <a:rPr lang="en-GB" sz="1200" dirty="0">
                <a:solidFill>
                  <a:schemeClr val="dk1"/>
                </a:solidFill>
                <a:latin typeface="Arial"/>
                <a:ea typeface="Arial"/>
                <a:cs typeface="Arial"/>
                <a:sym typeface="Arial"/>
              </a:rPr>
              <a:t>Before delivering the lesson:</a:t>
            </a:r>
          </a:p>
          <a:p>
            <a:pPr marL="171450" lvl="0" indent="-171450">
              <a:spcBef>
                <a:spcPts val="400"/>
              </a:spcBef>
              <a:buClr>
                <a:schemeClr val="dk1"/>
              </a:buClr>
              <a:buSzPts val="1300"/>
              <a:buFont typeface="Arial" panose="020B0604020202020204" pitchFamily="34" charset="0"/>
              <a:buChar char="•"/>
            </a:pPr>
            <a:r>
              <a:rPr lang="en-GB" sz="1200" dirty="0">
                <a:ea typeface="Times New Roman" panose="02020603050405020304" pitchFamily="18" charset="0"/>
              </a:rPr>
              <a:t>f</a:t>
            </a:r>
            <a:r>
              <a:rPr lang="en-GB" sz="1200" dirty="0">
                <a:effectLst/>
                <a:ea typeface="Times New Roman" panose="02020603050405020304" pitchFamily="18" charset="0"/>
              </a:rPr>
              <a:t>amiliarise yourself with the safeguarding policy and procedure should a pupil choose to make a disclosure following the lesson</a:t>
            </a:r>
            <a:endParaRPr lang="en-GB" sz="1200" dirty="0">
              <a:solidFill>
                <a:schemeClr val="dk1"/>
              </a:solidFill>
              <a:ea typeface="Arial"/>
              <a:sym typeface="Arial"/>
            </a:endParaRPr>
          </a:p>
          <a:p>
            <a:pPr marL="171450" lvl="0" indent="-171450">
              <a:spcBef>
                <a:spcPts val="400"/>
              </a:spcBef>
              <a:buClr>
                <a:schemeClr val="dk1"/>
              </a:buClr>
              <a:buSzPts val="1300"/>
              <a:buFont typeface="Arial" panose="020B0604020202020204" pitchFamily="34" charset="0"/>
              <a:buChar char="•"/>
            </a:pPr>
            <a:r>
              <a:rPr lang="en-GB" sz="1200" dirty="0">
                <a:solidFill>
                  <a:schemeClr val="dk1"/>
                </a:solidFill>
                <a:latin typeface="Arial"/>
                <a:ea typeface="Arial"/>
                <a:cs typeface="Arial"/>
                <a:sym typeface="Arial"/>
              </a:rPr>
              <a:t>read through the classroom tips on slide 4</a:t>
            </a:r>
          </a:p>
          <a:p>
            <a:pPr marL="171450" lvl="0" indent="-171450">
              <a:spcBef>
                <a:spcPts val="400"/>
              </a:spcBef>
              <a:buClr>
                <a:schemeClr val="dk1"/>
              </a:buClr>
              <a:buSzPts val="1300"/>
              <a:buFont typeface="Arial" panose="020B0604020202020204" pitchFamily="34" charset="0"/>
              <a:buChar char="•"/>
            </a:pPr>
            <a:r>
              <a:rPr lang="en-GB" sz="1200" dirty="0">
                <a:solidFill>
                  <a:schemeClr val="dk1"/>
                </a:solidFill>
                <a:latin typeface="Arial"/>
                <a:ea typeface="Arial"/>
                <a:cs typeface="Arial"/>
                <a:sym typeface="Arial"/>
              </a:rPr>
              <a:t>consider cross-curricular links</a:t>
            </a:r>
          </a:p>
          <a:p>
            <a:pPr marL="171450" lvl="0" indent="-171450">
              <a:spcBef>
                <a:spcPts val="400"/>
              </a:spcBef>
              <a:buClr>
                <a:schemeClr val="dk1"/>
              </a:buClr>
              <a:buSzPts val="1300"/>
              <a:buFont typeface="Arial" panose="020B0604020202020204" pitchFamily="34" charset="0"/>
              <a:buChar char="•"/>
            </a:pPr>
            <a:r>
              <a:rPr lang="en-GB" sz="1200" dirty="0">
                <a:solidFill>
                  <a:schemeClr val="dk1"/>
                </a:solidFill>
                <a:latin typeface="Arial"/>
                <a:ea typeface="Arial"/>
                <a:cs typeface="Arial"/>
                <a:sym typeface="Arial"/>
              </a:rPr>
              <a:t>print out slides 10,11,12 (optional - a larger print out may be required for pupils who may struggle to read a small font on the board)</a:t>
            </a:r>
            <a:endParaRPr lang="en-GB" dirty="0">
              <a:solidFill>
                <a:srgbClr val="000000"/>
              </a:solidFill>
              <a:latin typeface="Arial"/>
              <a:ea typeface="Arial"/>
              <a:cs typeface="Arial"/>
              <a:sym typeface="Arial"/>
            </a:endParaRPr>
          </a:p>
          <a:p>
            <a:pPr lvl="0">
              <a:buClr>
                <a:schemeClr val="dk1"/>
              </a:buClr>
              <a:buSzPts val="1800"/>
            </a:pPr>
            <a:r>
              <a:rPr lang="en-GB" sz="1600" b="1" dirty="0">
                <a:solidFill>
                  <a:schemeClr val="dk1"/>
                </a:solidFill>
                <a:latin typeface="Arial"/>
                <a:ea typeface="Arial"/>
                <a:cs typeface="Arial"/>
                <a:sym typeface="Arial"/>
              </a:rPr>
              <a:t>Resources</a:t>
            </a:r>
            <a:endParaRPr lang="en-GB" sz="1200" dirty="0">
              <a:solidFill>
                <a:srgbClr val="000000"/>
              </a:solidFill>
              <a:latin typeface="Arial"/>
              <a:ea typeface="Arial"/>
              <a:cs typeface="Arial"/>
              <a:sym typeface="Arial"/>
            </a:endParaRPr>
          </a:p>
          <a:p>
            <a:pPr marL="285750" lvl="0" indent="-285750">
              <a:spcBef>
                <a:spcPts val="400"/>
              </a:spcBef>
              <a:buClr>
                <a:schemeClr val="dk1"/>
              </a:buClr>
              <a:buSzPts val="1300"/>
              <a:buFont typeface="Arial"/>
              <a:buChar char="•"/>
            </a:pPr>
            <a:r>
              <a:rPr lang="en-GB" sz="1200" dirty="0">
                <a:solidFill>
                  <a:schemeClr val="dk1"/>
                </a:solidFill>
                <a:latin typeface="Arial"/>
                <a:ea typeface="Arial"/>
                <a:cs typeface="Arial"/>
                <a:sym typeface="Arial"/>
              </a:rPr>
              <a:t>PowerPoint presentation</a:t>
            </a:r>
          </a:p>
          <a:p>
            <a:pPr marL="285750" lvl="0" indent="-285750">
              <a:spcBef>
                <a:spcPts val="400"/>
              </a:spcBef>
              <a:buClr>
                <a:schemeClr val="dk1"/>
              </a:buClr>
              <a:buSzPts val="1300"/>
              <a:buFont typeface="Arial"/>
              <a:buChar char="•"/>
            </a:pPr>
            <a:r>
              <a:rPr lang="en-GB" sz="1200" dirty="0">
                <a:solidFill>
                  <a:schemeClr val="dk1"/>
                </a:solidFill>
                <a:latin typeface="Arial"/>
                <a:ea typeface="Arial"/>
                <a:cs typeface="Arial"/>
                <a:sym typeface="Arial"/>
              </a:rPr>
              <a:t>blank A4 paper and pencils, colouring pencils or pens</a:t>
            </a:r>
            <a:endParaRPr lang="en-GB" dirty="0">
              <a:solidFill>
                <a:srgbClr val="000000"/>
              </a:solidFill>
              <a:latin typeface="Arial"/>
              <a:ea typeface="Arial"/>
              <a:cs typeface="Arial"/>
              <a:sym typeface="Arial"/>
            </a:endParaRPr>
          </a:p>
          <a:p>
            <a:pPr lvl="0">
              <a:buClr>
                <a:schemeClr val="dk1"/>
              </a:buClr>
              <a:buSzPts val="1800"/>
            </a:pPr>
            <a:r>
              <a:rPr lang="en-GB" sz="1600" b="1" dirty="0">
                <a:solidFill>
                  <a:schemeClr val="dk1"/>
                </a:solidFill>
                <a:latin typeface="Arial"/>
                <a:ea typeface="Arial"/>
                <a:cs typeface="Arial"/>
                <a:sym typeface="Arial"/>
              </a:rPr>
              <a:t>Key </a:t>
            </a:r>
            <a:r>
              <a:rPr lang="en-GB" sz="1600" b="1"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
                  </a:ext>
                </a:extLst>
              </a:rPr>
              <a:t>vocabulary</a:t>
            </a:r>
            <a:endParaRPr lang="en-GB" sz="1200" dirty="0">
              <a:solidFill>
                <a:srgbClr val="000000"/>
              </a:solidFill>
              <a:latin typeface="Arial"/>
              <a:ea typeface="Arial"/>
              <a:cs typeface="Arial"/>
              <a:sym typeface="Arial"/>
            </a:endParaRPr>
          </a:p>
          <a:p>
            <a:pPr lvl="0">
              <a:spcBef>
                <a:spcPts val="400"/>
              </a:spcBef>
              <a:buClr>
                <a:schemeClr val="dk1"/>
              </a:buClr>
              <a:buSzPts val="1300"/>
            </a:pPr>
            <a:r>
              <a:rPr lang="en-GB" sz="1200" dirty="0">
                <a:solidFill>
                  <a:schemeClr val="dk1"/>
                </a:solidFill>
                <a:latin typeface="Arial"/>
                <a:ea typeface="Arial"/>
                <a:cs typeface="Arial"/>
                <a:sym typeface="Arial"/>
              </a:rPr>
              <a:t>Bullying behaviour (teasing someone because of how they look or who they are or something they have done, getting others to join in to make fun of someone), cyberbullying (bullying online or through social media), emotions (feelings), support (help), communication (talking/listening)</a:t>
            </a:r>
            <a:endParaRPr lang="en-GB" dirty="0">
              <a:solidFill>
                <a:srgbClr val="000000"/>
              </a:solidFill>
              <a:latin typeface="Arial"/>
              <a:ea typeface="Arial"/>
              <a:cs typeface="Arial"/>
              <a:sym typeface="Arial"/>
            </a:endParaRPr>
          </a:p>
          <a:p>
            <a:pPr lvl="0">
              <a:buClr>
                <a:schemeClr val="dk1"/>
              </a:buClr>
              <a:buSzPts val="1800"/>
            </a:pPr>
            <a:r>
              <a:rPr lang="en-GB" sz="1600" b="1" dirty="0">
                <a:solidFill>
                  <a:schemeClr val="dk1"/>
                </a:solidFill>
                <a:latin typeface="Arial"/>
                <a:ea typeface="Arial"/>
                <a:cs typeface="Arial"/>
                <a:sym typeface="Arial"/>
              </a:rPr>
              <a:t>Follow up</a:t>
            </a:r>
            <a:endParaRPr lang="en-GB" sz="1200" dirty="0">
              <a:solidFill>
                <a:schemeClr val="dk1"/>
              </a:solidFill>
              <a:latin typeface="Arial"/>
              <a:ea typeface="Arial"/>
              <a:cs typeface="Arial"/>
              <a:sym typeface="Arial"/>
            </a:endParaRPr>
          </a:p>
          <a:p>
            <a:pPr lvl="0">
              <a:spcBef>
                <a:spcPts val="400"/>
              </a:spcBef>
              <a:buClr>
                <a:schemeClr val="dk1"/>
              </a:buClr>
              <a:buSzPts val="1300"/>
            </a:pPr>
            <a:r>
              <a:rPr lang="en-GB" sz="1200" dirty="0">
                <a:solidFill>
                  <a:schemeClr val="dk1"/>
                </a:solidFill>
                <a:latin typeface="Arial"/>
                <a:ea typeface="Arial"/>
                <a:cs typeface="Arial"/>
                <a:sym typeface="Arial"/>
              </a:rPr>
              <a:t>You may wish to extend pupils’ learning with one of the extended learning projects on slide 24.</a:t>
            </a:r>
          </a:p>
          <a:p>
            <a:pPr lvl="0">
              <a:spcBef>
                <a:spcPts val="400"/>
              </a:spcBef>
              <a:buClr>
                <a:schemeClr val="dk1"/>
              </a:buClr>
              <a:buSzPts val="1300"/>
            </a:pPr>
            <a:r>
              <a:rPr lang="en-GB" sz="1200" dirty="0">
                <a:solidFill>
                  <a:schemeClr val="dk1"/>
                </a:solidFill>
                <a:latin typeface="Arial"/>
                <a:ea typeface="Arial"/>
                <a:cs typeface="Arial"/>
                <a:sym typeface="Arial"/>
              </a:rPr>
              <a:t>Visit </a:t>
            </a:r>
            <a:r>
              <a:rPr lang="en-GB" sz="1200" dirty="0">
                <a:solidFill>
                  <a:schemeClr val="dk1"/>
                </a:solidFill>
                <a:latin typeface="Arial"/>
                <a:ea typeface="Arial"/>
                <a:cs typeface="Arial"/>
                <a:sym typeface="Arial"/>
                <a:hlinkClick r:id="rId3"/>
              </a:rPr>
              <a:t>www.</a:t>
            </a:r>
            <a:r>
              <a:rPr lang="en-GB" sz="1200" dirty="0">
                <a:latin typeface="Arial"/>
                <a:ea typeface="Arial"/>
                <a:cs typeface="Arial"/>
                <a:sym typeface="Arial"/>
                <a:hlinkClick r:id="rId3"/>
              </a:rPr>
              <a:t>childline.org.uk/info-advice</a:t>
            </a:r>
            <a:r>
              <a:rPr lang="en-GB" sz="1200" dirty="0">
                <a:solidFill>
                  <a:schemeClr val="dk1"/>
                </a:solidFill>
                <a:latin typeface="Arial"/>
                <a:ea typeface="Arial"/>
                <a:cs typeface="Arial"/>
                <a:sym typeface="Arial"/>
                <a:hlinkClick r:id="rId3"/>
              </a:rPr>
              <a:t> </a:t>
            </a:r>
            <a:r>
              <a:rPr lang="en-GB" sz="1200" dirty="0">
                <a:solidFill>
                  <a:schemeClr val="dk1"/>
                </a:solidFill>
                <a:latin typeface="Arial"/>
                <a:ea typeface="Arial"/>
                <a:cs typeface="Arial"/>
                <a:sym typeface="Arial"/>
              </a:rPr>
              <a:t>for further reading for teachers, parents or carers on bullying.</a:t>
            </a:r>
            <a:endParaRPr lang="en-NZ" dirty="0"/>
          </a:p>
        </p:txBody>
      </p:sp>
      <p:pic>
        <p:nvPicPr>
          <p:cNvPr id="4" name="Picture 3">
            <a:extLst>
              <a:ext uri="{FF2B5EF4-FFF2-40B4-BE49-F238E27FC236}">
                <a16:creationId xmlns:a16="http://schemas.microsoft.com/office/drawing/2014/main" id="{C637A49D-3346-594F-B55D-AC8E6B432DB2}"/>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24216159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a:extLst>
              <a:ext uri="{FF2B5EF4-FFF2-40B4-BE49-F238E27FC236}">
                <a16:creationId xmlns:a16="http://schemas.microsoft.com/office/drawing/2014/main" id="{A716C953-4BCC-7C44-B419-9AAD261D352E}"/>
              </a:ext>
            </a:extLst>
          </p:cNvPr>
          <p:cNvSpPr>
            <a:spLocks noGrp="1"/>
          </p:cNvSpPr>
          <p:nvPr>
            <p:ph type="title"/>
          </p:nvPr>
        </p:nvSpPr>
        <p:spPr>
          <a:xfrm>
            <a:off x="375070" y="954831"/>
            <a:ext cx="4145280" cy="1266987"/>
          </a:xfrm>
        </p:spPr>
        <p:txBody>
          <a:bodyPr/>
          <a:lstStyle/>
          <a:p>
            <a:pPr algn="l">
              <a:lnSpc>
                <a:spcPts val="6000"/>
              </a:lnSpc>
            </a:pPr>
            <a:r>
              <a:rPr lang="en-GB" sz="6000" dirty="0"/>
              <a:t>Discussion questions</a:t>
            </a:r>
            <a:endParaRPr lang="en-US" sz="6000" dirty="0"/>
          </a:p>
        </p:txBody>
      </p:sp>
      <p:sp>
        <p:nvSpPr>
          <p:cNvPr id="5" name="Text Placeholder 4">
            <a:extLst>
              <a:ext uri="{FF2B5EF4-FFF2-40B4-BE49-F238E27FC236}">
                <a16:creationId xmlns:a16="http://schemas.microsoft.com/office/drawing/2014/main" id="{BB6F40DC-4222-FA4F-9616-EC567C4E15DE}"/>
              </a:ext>
            </a:extLst>
          </p:cNvPr>
          <p:cNvSpPr>
            <a:spLocks noGrp="1"/>
          </p:cNvSpPr>
          <p:nvPr>
            <p:ph type="body" sz="quarter" idx="16"/>
          </p:nvPr>
        </p:nvSpPr>
        <p:spPr>
          <a:xfrm>
            <a:off x="6774017" y="1588324"/>
            <a:ext cx="4980686" cy="2764380"/>
          </a:xfrm>
        </p:spPr>
        <p:txBody>
          <a:bodyPr/>
          <a:lstStyle/>
          <a:p>
            <a:pPr marL="342900" indent="-342900">
              <a:buFont typeface="Arial" panose="020B0604020202020204" pitchFamily="34" charset="0"/>
              <a:buChar char="•"/>
            </a:pPr>
            <a:r>
              <a:rPr lang="en-GB" dirty="0"/>
              <a:t>How can we try and stop bullying and cyberbullying?   </a:t>
            </a:r>
          </a:p>
          <a:p>
            <a:pPr marL="342900" indent="-342900">
              <a:buFont typeface="Arial" panose="020B0604020202020204" pitchFamily="34" charset="0"/>
              <a:buChar char="•"/>
            </a:pPr>
            <a:r>
              <a:rPr lang="en-GB" dirty="0"/>
              <a:t>Why do you think stopping bullying and cyberbullying can be difficult? </a:t>
            </a:r>
          </a:p>
          <a:p>
            <a:pPr marL="342900" indent="-342900">
              <a:buFont typeface="Arial" panose="020B0604020202020204" pitchFamily="34" charset="0"/>
              <a:buChar char="•"/>
            </a:pPr>
            <a:r>
              <a:rPr lang="en-GB" dirty="0"/>
              <a:t>What can someone do if they bully someone and feel bad about it? </a:t>
            </a:r>
          </a:p>
          <a:p>
            <a:pPr marL="342900" indent="-342900">
              <a:buFont typeface="Arial" panose="020B0604020202020204" pitchFamily="34" charset="0"/>
              <a:buChar char="•"/>
            </a:pPr>
            <a:r>
              <a:rPr lang="en-GB" dirty="0"/>
              <a:t>Who at school should you speak to if you experience any type of bullying?</a:t>
            </a:r>
          </a:p>
        </p:txBody>
      </p:sp>
      <p:pic>
        <p:nvPicPr>
          <p:cNvPr id="8" name="Picture 7">
            <a:extLst>
              <a:ext uri="{FF2B5EF4-FFF2-40B4-BE49-F238E27FC236}">
                <a16:creationId xmlns:a16="http://schemas.microsoft.com/office/drawing/2014/main" id="{9C85A09A-BDFD-484F-B24C-C1998FC6AA4B}"/>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94021" y="-813032"/>
            <a:ext cx="12928494" cy="7671032"/>
          </a:xfrm>
          <a:prstGeom prst="rect">
            <a:avLst/>
          </a:prstGeom>
        </p:spPr>
      </p:pic>
    </p:spTree>
    <p:extLst>
      <p:ext uri="{BB962C8B-B14F-4D97-AF65-F5344CB8AC3E}">
        <p14:creationId xmlns:p14="http://schemas.microsoft.com/office/powerpoint/2010/main" val="1907617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9C49A06-C417-0545-9ADC-11E16CB4C705}"/>
              </a:ext>
            </a:extLst>
          </p:cNvPr>
          <p:cNvSpPr>
            <a:spLocks noGrp="1"/>
          </p:cNvSpPr>
          <p:nvPr>
            <p:ph type="title"/>
          </p:nvPr>
        </p:nvSpPr>
        <p:spPr>
          <a:xfrm>
            <a:off x="335173" y="674931"/>
            <a:ext cx="3950224" cy="1266987"/>
          </a:xfrm>
        </p:spPr>
        <p:txBody>
          <a:bodyPr/>
          <a:lstStyle/>
          <a:p>
            <a:r>
              <a:rPr lang="en-US" dirty="0"/>
              <a:t>New messages</a:t>
            </a:r>
          </a:p>
        </p:txBody>
      </p:sp>
      <p:sp>
        <p:nvSpPr>
          <p:cNvPr id="9" name="Rectangle 8">
            <a:extLst>
              <a:ext uri="{FF2B5EF4-FFF2-40B4-BE49-F238E27FC236}">
                <a16:creationId xmlns:a16="http://schemas.microsoft.com/office/drawing/2014/main" id="{DC201536-C08F-9947-A652-0DA3579DAC05}"/>
              </a:ext>
            </a:extLst>
          </p:cNvPr>
          <p:cNvSpPr/>
          <p:nvPr/>
        </p:nvSpPr>
        <p:spPr>
          <a:xfrm>
            <a:off x="6849686" y="1456948"/>
            <a:ext cx="4002090" cy="892552"/>
          </a:xfrm>
          <a:prstGeom prst="rect">
            <a:avLst/>
          </a:prstGeom>
        </p:spPr>
        <p:txBody>
          <a:bodyPr wrap="square">
            <a:spAutoFit/>
          </a:bodyPr>
          <a:lstStyle/>
          <a:p>
            <a:pPr>
              <a:spcBef>
                <a:spcPts val="1000"/>
              </a:spcBef>
            </a:pPr>
            <a:r>
              <a:rPr lang="en-US" sz="2600" b="1" dirty="0">
                <a:latin typeface="Arial" panose="020B0604020202020204" pitchFamily="34" charset="0"/>
                <a:cs typeface="Arial" panose="020B0604020202020204" pitchFamily="34" charset="0"/>
              </a:rPr>
              <a:t>Tyler puts a message on social media saying:</a:t>
            </a:r>
          </a:p>
        </p:txBody>
      </p:sp>
      <p:sp>
        <p:nvSpPr>
          <p:cNvPr id="6" name="Rectangular Callout 5">
            <a:extLst>
              <a:ext uri="{FF2B5EF4-FFF2-40B4-BE49-F238E27FC236}">
                <a16:creationId xmlns:a16="http://schemas.microsoft.com/office/drawing/2014/main" id="{ADA9EBE9-5128-584D-B9AC-A14ACD3A39AE}"/>
              </a:ext>
            </a:extLst>
          </p:cNvPr>
          <p:cNvSpPr/>
          <p:nvPr/>
        </p:nvSpPr>
        <p:spPr>
          <a:xfrm>
            <a:off x="6927802" y="2515751"/>
            <a:ext cx="4126641" cy="1891251"/>
          </a:xfrm>
          <a:prstGeom prst="wedgeRectCallout">
            <a:avLst>
              <a:gd name="adj1" fmla="val -57235"/>
              <a:gd name="adj2" fmla="val 33398"/>
            </a:avLst>
          </a:prstGeom>
          <a:solidFill>
            <a:srgbClr val="EC1077"/>
          </a:solidFill>
        </p:spPr>
        <p:txBody>
          <a:bodyPr wrap="square" lIns="144000" tIns="144000" rIns="144000" bIns="144000">
            <a:spAutoFit/>
          </a:bodyPr>
          <a:lstStyle/>
          <a:p>
            <a:pPr>
              <a:spcBef>
                <a:spcPts val="1000"/>
              </a:spcBef>
            </a:pPr>
            <a:r>
              <a:rPr lang="en-US" sz="2600" dirty="0">
                <a:solidFill>
                  <a:schemeClr val="bg1"/>
                </a:solidFill>
                <a:latin typeface="Arial" panose="020B0604020202020204" pitchFamily="34" charset="0"/>
                <a:cs typeface="Arial" panose="020B0604020202020204" pitchFamily="34" charset="0"/>
              </a:rPr>
              <a:t>“Everyone has something </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to say about my life…</a:t>
            </a:r>
            <a:br>
              <a:rPr lang="en-US" sz="2600" dirty="0">
                <a:solidFill>
                  <a:schemeClr val="bg1"/>
                </a:solidFill>
                <a:latin typeface="Arial" panose="020B0604020202020204" pitchFamily="34" charset="0"/>
                <a:cs typeface="Arial" panose="020B0604020202020204" pitchFamily="34" charset="0"/>
              </a:rPr>
            </a:br>
            <a:r>
              <a:rPr lang="en-US" sz="2600" dirty="0">
                <a:solidFill>
                  <a:schemeClr val="bg1"/>
                </a:solidFill>
                <a:latin typeface="Arial" panose="020B0604020202020204" pitchFamily="34" charset="0"/>
                <a:cs typeface="Arial" panose="020B0604020202020204" pitchFamily="34" charset="0"/>
              </a:rPr>
              <a:t>it is like no one even understands me!” </a:t>
            </a:r>
          </a:p>
        </p:txBody>
      </p:sp>
      <p:pic>
        <p:nvPicPr>
          <p:cNvPr id="15" name="Picture 14">
            <a:extLst>
              <a:ext uri="{FF2B5EF4-FFF2-40B4-BE49-F238E27FC236}">
                <a16:creationId xmlns:a16="http://schemas.microsoft.com/office/drawing/2014/main" id="{FB3DAA36-2DC2-4249-A49E-47E89BB95234}"/>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6853" y="1153253"/>
            <a:ext cx="10406053" cy="5704747"/>
          </a:xfrm>
          <a:prstGeom prst="rect">
            <a:avLst/>
          </a:prstGeom>
        </p:spPr>
      </p:pic>
    </p:spTree>
    <p:extLst>
      <p:ext uri="{BB962C8B-B14F-4D97-AF65-F5344CB8AC3E}">
        <p14:creationId xmlns:p14="http://schemas.microsoft.com/office/powerpoint/2010/main" val="1861853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FABD-FD89-9F44-93DD-7E9843D5FDDA}"/>
              </a:ext>
            </a:extLst>
          </p:cNvPr>
          <p:cNvSpPr>
            <a:spLocks noGrp="1"/>
          </p:cNvSpPr>
          <p:nvPr>
            <p:ph type="title"/>
          </p:nvPr>
        </p:nvSpPr>
        <p:spPr>
          <a:xfrm>
            <a:off x="1114117" y="1020544"/>
            <a:ext cx="4842510" cy="1158050"/>
          </a:xfrm>
        </p:spPr>
        <p:txBody>
          <a:bodyPr/>
          <a:lstStyle/>
          <a:p>
            <a:r>
              <a:rPr lang="en-US" dirty="0"/>
              <a:t>How confident are you in…</a:t>
            </a:r>
          </a:p>
        </p:txBody>
      </p:sp>
      <p:sp>
        <p:nvSpPr>
          <p:cNvPr id="3" name="Text Placeholder 2">
            <a:extLst>
              <a:ext uri="{FF2B5EF4-FFF2-40B4-BE49-F238E27FC236}">
                <a16:creationId xmlns:a16="http://schemas.microsoft.com/office/drawing/2014/main" id="{D5B09B04-B581-1847-A59F-102B85A886A0}"/>
              </a:ext>
            </a:extLst>
          </p:cNvPr>
          <p:cNvSpPr>
            <a:spLocks noGrp="1"/>
          </p:cNvSpPr>
          <p:nvPr>
            <p:ph type="body" sz="quarter" idx="12"/>
          </p:nvPr>
        </p:nvSpPr>
        <p:spPr>
          <a:xfrm>
            <a:off x="1851244" y="2816938"/>
            <a:ext cx="4118294" cy="2414363"/>
          </a:xfrm>
        </p:spPr>
        <p:txBody>
          <a:bodyPr/>
          <a:lstStyle/>
          <a:p>
            <a:r>
              <a:rPr lang="en-US" dirty="0"/>
              <a:t>knowing the meaning and impact of bullying and cyberbullying?</a:t>
            </a:r>
          </a:p>
          <a:p>
            <a:r>
              <a:rPr lang="en-US" dirty="0"/>
              <a:t>understanding safe ways to deal with bullying and cyberbullying?</a:t>
            </a:r>
          </a:p>
          <a:p>
            <a:r>
              <a:rPr lang="en-US" dirty="0"/>
              <a:t>finding support and advice on bullying and cyberbullying?</a:t>
            </a:r>
          </a:p>
        </p:txBody>
      </p:sp>
      <p:sp>
        <p:nvSpPr>
          <p:cNvPr id="4" name="Text Placeholder 3">
            <a:extLst>
              <a:ext uri="{FF2B5EF4-FFF2-40B4-BE49-F238E27FC236}">
                <a16:creationId xmlns:a16="http://schemas.microsoft.com/office/drawing/2014/main" id="{541A8A0C-7B78-B94F-9CD5-430EAE2CC297}"/>
              </a:ext>
            </a:extLst>
          </p:cNvPr>
          <p:cNvSpPr>
            <a:spLocks noGrp="1"/>
          </p:cNvSpPr>
          <p:nvPr>
            <p:ph type="body" sz="quarter" idx="15"/>
          </p:nvPr>
        </p:nvSpPr>
        <p:spPr/>
        <p:txBody>
          <a:bodyPr/>
          <a:lstStyle/>
          <a:p>
            <a:r>
              <a:rPr lang="en-US" dirty="0"/>
              <a:t>0</a:t>
            </a:r>
          </a:p>
        </p:txBody>
      </p:sp>
      <p:sp>
        <p:nvSpPr>
          <p:cNvPr id="5" name="Text Placeholder 4">
            <a:extLst>
              <a:ext uri="{FF2B5EF4-FFF2-40B4-BE49-F238E27FC236}">
                <a16:creationId xmlns:a16="http://schemas.microsoft.com/office/drawing/2014/main" id="{84CBF74C-6A9C-764D-BD89-0A6477F70B1A}"/>
              </a:ext>
            </a:extLst>
          </p:cNvPr>
          <p:cNvSpPr>
            <a:spLocks noGrp="1"/>
          </p:cNvSpPr>
          <p:nvPr>
            <p:ph type="body" sz="quarter" idx="16"/>
          </p:nvPr>
        </p:nvSpPr>
        <p:spPr/>
        <p:txBody>
          <a:bodyPr/>
          <a:lstStyle/>
          <a:p>
            <a:r>
              <a:rPr lang="en-US" dirty="0"/>
              <a:t>1</a:t>
            </a:r>
          </a:p>
        </p:txBody>
      </p:sp>
      <p:sp>
        <p:nvSpPr>
          <p:cNvPr id="6" name="Text Placeholder 5">
            <a:extLst>
              <a:ext uri="{FF2B5EF4-FFF2-40B4-BE49-F238E27FC236}">
                <a16:creationId xmlns:a16="http://schemas.microsoft.com/office/drawing/2014/main" id="{4EA4DB8E-65DC-934E-A102-6C1797613699}"/>
              </a:ext>
            </a:extLst>
          </p:cNvPr>
          <p:cNvSpPr>
            <a:spLocks noGrp="1"/>
          </p:cNvSpPr>
          <p:nvPr>
            <p:ph type="body" sz="quarter" idx="17"/>
          </p:nvPr>
        </p:nvSpPr>
        <p:spPr/>
        <p:txBody>
          <a:bodyPr/>
          <a:lstStyle/>
          <a:p>
            <a:r>
              <a:rPr lang="en-US" dirty="0"/>
              <a:t>2</a:t>
            </a:r>
          </a:p>
        </p:txBody>
      </p:sp>
      <p:sp>
        <p:nvSpPr>
          <p:cNvPr id="7" name="Text Placeholder 6">
            <a:extLst>
              <a:ext uri="{FF2B5EF4-FFF2-40B4-BE49-F238E27FC236}">
                <a16:creationId xmlns:a16="http://schemas.microsoft.com/office/drawing/2014/main" id="{03FE68F7-8578-EC49-8ADF-5EF208AE04D4}"/>
              </a:ext>
            </a:extLst>
          </p:cNvPr>
          <p:cNvSpPr>
            <a:spLocks noGrp="1"/>
          </p:cNvSpPr>
          <p:nvPr>
            <p:ph type="body" sz="quarter" idx="18"/>
          </p:nvPr>
        </p:nvSpPr>
        <p:spPr/>
        <p:txBody>
          <a:bodyPr/>
          <a:lstStyle/>
          <a:p>
            <a:r>
              <a:rPr lang="en-US" dirty="0"/>
              <a:t>3</a:t>
            </a:r>
          </a:p>
        </p:txBody>
      </p:sp>
      <p:sp>
        <p:nvSpPr>
          <p:cNvPr id="8" name="Text Placeholder 7">
            <a:extLst>
              <a:ext uri="{FF2B5EF4-FFF2-40B4-BE49-F238E27FC236}">
                <a16:creationId xmlns:a16="http://schemas.microsoft.com/office/drawing/2014/main" id="{8F1C49B1-6897-6140-A372-CC11A7F702D3}"/>
              </a:ext>
            </a:extLst>
          </p:cNvPr>
          <p:cNvSpPr>
            <a:spLocks noGrp="1"/>
          </p:cNvSpPr>
          <p:nvPr>
            <p:ph type="body" sz="quarter" idx="19"/>
          </p:nvPr>
        </p:nvSpPr>
        <p:spPr/>
        <p:txBody>
          <a:bodyPr/>
          <a:lstStyle/>
          <a:p>
            <a:r>
              <a:rPr lang="en-US" dirty="0"/>
              <a:t>4</a:t>
            </a:r>
          </a:p>
        </p:txBody>
      </p:sp>
      <p:sp>
        <p:nvSpPr>
          <p:cNvPr id="9" name="Text Placeholder 8">
            <a:extLst>
              <a:ext uri="{FF2B5EF4-FFF2-40B4-BE49-F238E27FC236}">
                <a16:creationId xmlns:a16="http://schemas.microsoft.com/office/drawing/2014/main" id="{777414B8-463E-DB46-A584-1D5CA4BE4C70}"/>
              </a:ext>
            </a:extLst>
          </p:cNvPr>
          <p:cNvSpPr>
            <a:spLocks noGrp="1"/>
          </p:cNvSpPr>
          <p:nvPr>
            <p:ph type="body" sz="quarter" idx="20"/>
          </p:nvPr>
        </p:nvSpPr>
        <p:spPr/>
        <p:txBody>
          <a:bodyPr/>
          <a:lstStyle/>
          <a:p>
            <a:r>
              <a:rPr lang="en-US" dirty="0"/>
              <a:t>5</a:t>
            </a:r>
          </a:p>
        </p:txBody>
      </p:sp>
      <p:sp>
        <p:nvSpPr>
          <p:cNvPr id="10" name="Text Placeholder 9">
            <a:extLst>
              <a:ext uri="{FF2B5EF4-FFF2-40B4-BE49-F238E27FC236}">
                <a16:creationId xmlns:a16="http://schemas.microsoft.com/office/drawing/2014/main" id="{4C0D4618-53BB-7447-BC63-EEF6C1BCB4F2}"/>
              </a:ext>
            </a:extLst>
          </p:cNvPr>
          <p:cNvSpPr>
            <a:spLocks noGrp="1"/>
          </p:cNvSpPr>
          <p:nvPr>
            <p:ph type="body" sz="quarter" idx="21"/>
          </p:nvPr>
        </p:nvSpPr>
        <p:spPr/>
        <p:txBody>
          <a:bodyPr/>
          <a:lstStyle/>
          <a:p>
            <a:r>
              <a:rPr lang="en-US" dirty="0"/>
              <a:t>6</a:t>
            </a:r>
          </a:p>
        </p:txBody>
      </p:sp>
      <p:sp>
        <p:nvSpPr>
          <p:cNvPr id="11" name="Text Placeholder 10">
            <a:extLst>
              <a:ext uri="{FF2B5EF4-FFF2-40B4-BE49-F238E27FC236}">
                <a16:creationId xmlns:a16="http://schemas.microsoft.com/office/drawing/2014/main" id="{F8BDA2AC-A49C-A64A-ACC1-02C369E09E0E}"/>
              </a:ext>
            </a:extLst>
          </p:cNvPr>
          <p:cNvSpPr>
            <a:spLocks noGrp="1"/>
          </p:cNvSpPr>
          <p:nvPr>
            <p:ph type="body" sz="quarter" idx="22"/>
          </p:nvPr>
        </p:nvSpPr>
        <p:spPr/>
        <p:txBody>
          <a:bodyPr/>
          <a:lstStyle/>
          <a:p>
            <a:r>
              <a:rPr lang="en-US" dirty="0"/>
              <a:t>7</a:t>
            </a:r>
          </a:p>
        </p:txBody>
      </p:sp>
      <p:sp>
        <p:nvSpPr>
          <p:cNvPr id="12" name="Text Placeholder 11">
            <a:extLst>
              <a:ext uri="{FF2B5EF4-FFF2-40B4-BE49-F238E27FC236}">
                <a16:creationId xmlns:a16="http://schemas.microsoft.com/office/drawing/2014/main" id="{F50FF96D-BF7A-2D4D-9CDD-08B36993C203}"/>
              </a:ext>
            </a:extLst>
          </p:cNvPr>
          <p:cNvSpPr>
            <a:spLocks noGrp="1"/>
          </p:cNvSpPr>
          <p:nvPr>
            <p:ph type="body" sz="quarter" idx="23"/>
          </p:nvPr>
        </p:nvSpPr>
        <p:spPr/>
        <p:txBody>
          <a:bodyPr/>
          <a:lstStyle/>
          <a:p>
            <a:r>
              <a:rPr lang="en-US" dirty="0"/>
              <a:t>8</a:t>
            </a:r>
          </a:p>
        </p:txBody>
      </p:sp>
      <p:sp>
        <p:nvSpPr>
          <p:cNvPr id="13" name="Text Placeholder 12">
            <a:extLst>
              <a:ext uri="{FF2B5EF4-FFF2-40B4-BE49-F238E27FC236}">
                <a16:creationId xmlns:a16="http://schemas.microsoft.com/office/drawing/2014/main" id="{6D1105ED-165C-D34C-BBAB-AB8BCF6F6158}"/>
              </a:ext>
            </a:extLst>
          </p:cNvPr>
          <p:cNvSpPr>
            <a:spLocks noGrp="1"/>
          </p:cNvSpPr>
          <p:nvPr>
            <p:ph type="body" sz="quarter" idx="24"/>
          </p:nvPr>
        </p:nvSpPr>
        <p:spPr/>
        <p:txBody>
          <a:bodyPr/>
          <a:lstStyle/>
          <a:p>
            <a:r>
              <a:rPr lang="en-US" dirty="0"/>
              <a:t>9</a:t>
            </a:r>
          </a:p>
        </p:txBody>
      </p:sp>
      <p:sp>
        <p:nvSpPr>
          <p:cNvPr id="14" name="Text Placeholder 13">
            <a:extLst>
              <a:ext uri="{FF2B5EF4-FFF2-40B4-BE49-F238E27FC236}">
                <a16:creationId xmlns:a16="http://schemas.microsoft.com/office/drawing/2014/main" id="{5463C0B0-7104-F24B-B907-63F46B658A79}"/>
              </a:ext>
            </a:extLst>
          </p:cNvPr>
          <p:cNvSpPr>
            <a:spLocks noGrp="1"/>
          </p:cNvSpPr>
          <p:nvPr>
            <p:ph type="body" sz="quarter" idx="25"/>
          </p:nvPr>
        </p:nvSpPr>
        <p:spPr/>
        <p:txBody>
          <a:bodyPr/>
          <a:lstStyle/>
          <a:p>
            <a:r>
              <a:rPr lang="en-US" dirty="0"/>
              <a:t>10</a:t>
            </a:r>
          </a:p>
        </p:txBody>
      </p:sp>
      <p:sp>
        <p:nvSpPr>
          <p:cNvPr id="15" name="Text Placeholder 14">
            <a:extLst>
              <a:ext uri="{FF2B5EF4-FFF2-40B4-BE49-F238E27FC236}">
                <a16:creationId xmlns:a16="http://schemas.microsoft.com/office/drawing/2014/main" id="{435799C3-B8B6-164F-9049-50405E4A6517}"/>
              </a:ext>
            </a:extLst>
          </p:cNvPr>
          <p:cNvSpPr>
            <a:spLocks noGrp="1"/>
          </p:cNvSpPr>
          <p:nvPr>
            <p:ph type="body" sz="quarter" idx="26"/>
          </p:nvPr>
        </p:nvSpPr>
        <p:spPr/>
        <p:txBody>
          <a:bodyPr/>
          <a:lstStyle/>
          <a:p>
            <a:r>
              <a:rPr lang="en-US" dirty="0"/>
              <a:t>Extremely confident</a:t>
            </a:r>
          </a:p>
        </p:txBody>
      </p:sp>
      <p:sp>
        <p:nvSpPr>
          <p:cNvPr id="16" name="Text Placeholder 15">
            <a:extLst>
              <a:ext uri="{FF2B5EF4-FFF2-40B4-BE49-F238E27FC236}">
                <a16:creationId xmlns:a16="http://schemas.microsoft.com/office/drawing/2014/main" id="{613CBD07-CF5D-EF47-B941-161C3CDB1604}"/>
              </a:ext>
            </a:extLst>
          </p:cNvPr>
          <p:cNvSpPr>
            <a:spLocks noGrp="1"/>
          </p:cNvSpPr>
          <p:nvPr>
            <p:ph type="body" sz="quarter" idx="27"/>
          </p:nvPr>
        </p:nvSpPr>
        <p:spPr/>
        <p:txBody>
          <a:bodyPr/>
          <a:lstStyle/>
          <a:p>
            <a:r>
              <a:rPr lang="en-US" dirty="0"/>
              <a:t>Not confident</a:t>
            </a:r>
          </a:p>
        </p:txBody>
      </p:sp>
    </p:spTree>
    <p:extLst>
      <p:ext uri="{BB962C8B-B14F-4D97-AF65-F5344CB8AC3E}">
        <p14:creationId xmlns:p14="http://schemas.microsoft.com/office/powerpoint/2010/main" val="275404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F201630-FB56-C64E-8AF9-D9DB76355F21}"/>
              </a:ext>
            </a:extLst>
          </p:cNvPr>
          <p:cNvSpPr>
            <a:spLocks noGrp="1"/>
          </p:cNvSpPr>
          <p:nvPr>
            <p:ph type="title"/>
          </p:nvPr>
        </p:nvSpPr>
        <p:spPr>
          <a:xfrm>
            <a:off x="348709" y="322795"/>
            <a:ext cx="5527835" cy="1746036"/>
          </a:xfrm>
        </p:spPr>
        <p:txBody>
          <a:bodyPr/>
          <a:lstStyle/>
          <a:p>
            <a:pPr algn="l">
              <a:lnSpc>
                <a:spcPct val="100000"/>
              </a:lnSpc>
            </a:pPr>
            <a:r>
              <a:rPr lang="en-GB" dirty="0"/>
              <a:t>Reaching out</a:t>
            </a:r>
          </a:p>
        </p:txBody>
      </p:sp>
      <p:sp>
        <p:nvSpPr>
          <p:cNvPr id="8" name="Text Placeholder 6">
            <a:extLst>
              <a:ext uri="{FF2B5EF4-FFF2-40B4-BE49-F238E27FC236}">
                <a16:creationId xmlns:a16="http://schemas.microsoft.com/office/drawing/2014/main" id="{FD7FEA5A-087D-764C-AFDB-4E5231C2DEB9}"/>
              </a:ext>
            </a:extLst>
          </p:cNvPr>
          <p:cNvSpPr>
            <a:spLocks noGrp="1"/>
          </p:cNvSpPr>
          <p:nvPr>
            <p:ph type="body" sz="quarter" idx="12"/>
          </p:nvPr>
        </p:nvSpPr>
        <p:spPr>
          <a:xfrm>
            <a:off x="348710" y="1734671"/>
            <a:ext cx="4894622" cy="3616262"/>
          </a:xfrm>
        </p:spPr>
        <p:txBody>
          <a:bodyPr/>
          <a:lstStyle/>
          <a:p>
            <a:r>
              <a:rPr lang="en-NZ" dirty="0"/>
              <a:t>Remember to reach out to a trusted </a:t>
            </a:r>
            <a:br>
              <a:rPr lang="en-NZ" dirty="0"/>
            </a:br>
            <a:r>
              <a:rPr lang="en-NZ" dirty="0"/>
              <a:t>adult or friends if you are experiencing bullying/cyberbullying or think someone else might be. </a:t>
            </a:r>
          </a:p>
          <a:p>
            <a:r>
              <a:rPr lang="en-NZ" dirty="0"/>
              <a:t>There are lots of organisations that </a:t>
            </a:r>
            <a:br>
              <a:rPr lang="en-NZ" dirty="0"/>
            </a:br>
            <a:r>
              <a:rPr lang="en-NZ" dirty="0"/>
              <a:t>can give support: </a:t>
            </a:r>
          </a:p>
          <a:p>
            <a:pPr>
              <a:lnSpc>
                <a:spcPts val="2400"/>
              </a:lnSpc>
            </a:pPr>
            <a:r>
              <a:rPr lang="en-US" b="1" dirty="0"/>
              <a:t>Childline: </a:t>
            </a:r>
            <a:r>
              <a:rPr lang="en-GB" sz="2000" dirty="0">
                <a:solidFill>
                  <a:schemeClr val="dk1"/>
                </a:solidFill>
                <a:latin typeface="Arial"/>
                <a:ea typeface="Arial"/>
                <a:cs typeface="Arial"/>
                <a:sym typeface="Arial"/>
                <a:hlinkClick r:id="rId3"/>
              </a:rPr>
              <a:t>www.</a:t>
            </a:r>
            <a:r>
              <a:rPr lang="en-GB" sz="2000" dirty="0">
                <a:latin typeface="Arial"/>
                <a:ea typeface="Arial"/>
                <a:cs typeface="Arial"/>
                <a:sym typeface="Arial"/>
                <a:hlinkClick r:id="rId3"/>
              </a:rPr>
              <a:t>childline.org.uk/info-advice</a:t>
            </a:r>
            <a:r>
              <a:rPr lang="en-GB" sz="2000" dirty="0">
                <a:solidFill>
                  <a:schemeClr val="dk1"/>
                </a:solidFill>
                <a:latin typeface="Arial"/>
                <a:ea typeface="Arial"/>
                <a:cs typeface="Arial"/>
                <a:sym typeface="Arial"/>
                <a:hlinkClick r:id="rId3"/>
              </a:rPr>
              <a:t> </a:t>
            </a:r>
            <a:br>
              <a:rPr lang="en-US" b="1" dirty="0"/>
            </a:br>
            <a:r>
              <a:rPr lang="en-GB" b="1" dirty="0"/>
              <a:t>or call 0800 1111</a:t>
            </a:r>
          </a:p>
          <a:p>
            <a:pPr>
              <a:lnSpc>
                <a:spcPts val="2400"/>
              </a:lnSpc>
            </a:pPr>
            <a:r>
              <a:rPr lang="en-GB" b="1" dirty="0"/>
              <a:t>Shout: Text 85258</a:t>
            </a:r>
          </a:p>
          <a:p>
            <a:pPr>
              <a:lnSpc>
                <a:spcPts val="2400"/>
              </a:lnSpc>
            </a:pPr>
            <a:r>
              <a:rPr lang="en-GB" b="1" dirty="0"/>
              <a:t>Bullying UK: </a:t>
            </a:r>
            <a:r>
              <a:rPr lang="en-GB" dirty="0">
                <a:hlinkClick r:id="rId4"/>
              </a:rPr>
              <a:t>www.bullying.co.uk</a:t>
            </a:r>
            <a:r>
              <a:rPr lang="en-GB" dirty="0"/>
              <a:t> </a:t>
            </a:r>
            <a:endParaRPr lang="en-NZ" dirty="0"/>
          </a:p>
        </p:txBody>
      </p:sp>
      <p:pic>
        <p:nvPicPr>
          <p:cNvPr id="3" name="Picture 2">
            <a:extLst>
              <a:ext uri="{FF2B5EF4-FFF2-40B4-BE49-F238E27FC236}">
                <a16:creationId xmlns:a16="http://schemas.microsoft.com/office/drawing/2014/main" id="{71B5E237-9A3A-F04E-8EA8-E2FF585BBDF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9947"/>
          <a:stretch/>
        </p:blipFill>
        <p:spPr>
          <a:xfrm>
            <a:off x="6096000" y="-594660"/>
            <a:ext cx="6105767" cy="6538259"/>
          </a:xfrm>
          <a:prstGeom prst="rect">
            <a:avLst/>
          </a:prstGeom>
        </p:spPr>
      </p:pic>
    </p:spTree>
    <p:extLst>
      <p:ext uri="{BB962C8B-B14F-4D97-AF65-F5344CB8AC3E}">
        <p14:creationId xmlns:p14="http://schemas.microsoft.com/office/powerpoint/2010/main" val="1236103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E4A061-8F49-D543-A2F7-60908C5D2D77}"/>
              </a:ext>
            </a:extLst>
          </p:cNvPr>
          <p:cNvSpPr>
            <a:spLocks noGrp="1"/>
          </p:cNvSpPr>
          <p:nvPr>
            <p:ph type="title"/>
          </p:nvPr>
        </p:nvSpPr>
        <p:spPr/>
        <p:txBody>
          <a:bodyPr/>
          <a:lstStyle/>
          <a:p>
            <a:pPr>
              <a:spcBef>
                <a:spcPts val="1000"/>
              </a:spcBef>
            </a:pPr>
            <a:r>
              <a:rPr lang="en-GB" sz="6000" dirty="0"/>
              <a:t>Extended learning projects</a:t>
            </a:r>
            <a:br>
              <a:rPr lang="en-GB" sz="6000" dirty="0"/>
            </a:br>
            <a:endParaRPr lang="en-US" sz="5000" dirty="0"/>
          </a:p>
        </p:txBody>
      </p:sp>
      <p:sp>
        <p:nvSpPr>
          <p:cNvPr id="11" name="Text Placeholder 10">
            <a:extLst>
              <a:ext uri="{FF2B5EF4-FFF2-40B4-BE49-F238E27FC236}">
                <a16:creationId xmlns:a16="http://schemas.microsoft.com/office/drawing/2014/main" id="{6279DF96-CF5F-2449-A4D3-41D01C8A4E1F}"/>
              </a:ext>
            </a:extLst>
          </p:cNvPr>
          <p:cNvSpPr>
            <a:spLocks noGrp="1"/>
          </p:cNvSpPr>
          <p:nvPr>
            <p:ph type="body" sz="quarter" idx="12"/>
          </p:nvPr>
        </p:nvSpPr>
        <p:spPr>
          <a:xfrm>
            <a:off x="348711" y="1361873"/>
            <a:ext cx="11491192" cy="4289420"/>
          </a:xfrm>
        </p:spPr>
        <p:txBody>
          <a:bodyPr numCol="2"/>
          <a:lstStyle/>
          <a:p>
            <a:pPr marL="342900" indent="-342900">
              <a:buFont typeface="+mj-lt"/>
              <a:buAutoNum type="arabicPeriod"/>
            </a:pPr>
            <a:r>
              <a:rPr lang="en-NZ" sz="1600" b="1" dirty="0"/>
              <a:t>Awareness campaign: </a:t>
            </a:r>
            <a:r>
              <a:rPr lang="en-NZ" sz="1600" dirty="0"/>
              <a:t>Pupils create school resources to raise awareness of bullying such as posters, banners and assembly presentations.</a:t>
            </a:r>
          </a:p>
          <a:p>
            <a:pPr marL="342900" indent="-342900">
              <a:buFont typeface="+mj-lt"/>
              <a:buAutoNum type="arabicPeriod"/>
            </a:pPr>
            <a:r>
              <a:rPr lang="en-NZ" sz="1600" b="1" dirty="0"/>
              <a:t>Bullying support poster: </a:t>
            </a:r>
            <a:r>
              <a:rPr lang="en-NZ" sz="1600" dirty="0"/>
              <a:t>Pupils work with their families at home to create a poster about how to ask for support about bullying and key bits of advice. These can be hung up at home or brought into school.</a:t>
            </a:r>
          </a:p>
          <a:p>
            <a:pPr marL="342900" indent="-342900">
              <a:buFont typeface="+mj-lt"/>
              <a:buAutoNum type="arabicPeriod"/>
            </a:pPr>
            <a:r>
              <a:rPr lang="en-NZ" sz="1600" b="1" dirty="0"/>
              <a:t>Handy tips: </a:t>
            </a:r>
            <a:r>
              <a:rPr lang="en-NZ" sz="1600" dirty="0"/>
              <a:t>Pupils draw round their hands and write five things that people can do to help support people experiencing bullying/cyberbullying.</a:t>
            </a:r>
          </a:p>
          <a:p>
            <a:pPr marL="342900" indent="-342900">
              <a:buFont typeface="+mj-lt"/>
              <a:buAutoNum type="arabicPeriod"/>
            </a:pPr>
            <a:r>
              <a:rPr lang="en-NZ" sz="1600" b="1" dirty="0"/>
              <a:t>Building better behaviours: </a:t>
            </a:r>
            <a:r>
              <a:rPr lang="en-NZ" sz="1600" dirty="0"/>
              <a:t>Each pupil gives their top tip for dealing with bullying and it is written on an outline of a brick to create a class wall/house/school.</a:t>
            </a:r>
          </a:p>
          <a:p>
            <a:pPr marL="342900" indent="-342900">
              <a:buFont typeface="+mj-lt"/>
              <a:buAutoNum type="arabicPeriod"/>
            </a:pPr>
            <a:r>
              <a:rPr lang="en-NZ" sz="1600" b="1" dirty="0"/>
              <a:t>School anti-bullying policy: </a:t>
            </a:r>
            <a:r>
              <a:rPr lang="en-NZ" sz="1600" dirty="0"/>
              <a:t>Pupils create </a:t>
            </a:r>
            <a:br>
              <a:rPr lang="en-NZ" sz="1600" dirty="0"/>
            </a:br>
            <a:r>
              <a:rPr lang="en-NZ" sz="1600" dirty="0"/>
              <a:t>school rules to help stop bullying in all its forms.</a:t>
            </a:r>
          </a:p>
          <a:p>
            <a:pPr marL="342900" indent="-342900">
              <a:buFont typeface="+mj-lt"/>
              <a:buAutoNum type="arabicPeriod"/>
            </a:pPr>
            <a:r>
              <a:rPr lang="en-NZ" sz="1600" b="1" dirty="0"/>
              <a:t>Jar of hearts: </a:t>
            </a:r>
            <a:r>
              <a:rPr lang="en-NZ" sz="1600" dirty="0"/>
              <a:t>On pieces of paper, pupils write down something nice about an anonymous member of their class, “This person is kind because…” and they are placed in a jar and can be read out in lessons or at the end of the week as a self-esteem/self-worth exercise to show appreciation and respect for each class member.</a:t>
            </a:r>
          </a:p>
          <a:p>
            <a:pPr marL="342900" indent="-342900">
              <a:buFont typeface="+mj-lt"/>
              <a:buAutoNum type="arabicPeriod"/>
            </a:pPr>
            <a:r>
              <a:rPr lang="en-NZ" sz="1600" b="1" dirty="0"/>
              <a:t>Anti-bullying week/event: </a:t>
            </a:r>
            <a:r>
              <a:rPr lang="en-NZ" sz="1600" dirty="0"/>
              <a:t>Pupils design an </a:t>
            </a:r>
            <a:br>
              <a:rPr lang="en-NZ" sz="1600" dirty="0"/>
            </a:br>
            <a:r>
              <a:rPr lang="en-NZ" sz="1600" dirty="0"/>
              <a:t>anti-bullying week campaign for their school. </a:t>
            </a:r>
            <a:br>
              <a:rPr lang="en-NZ" sz="1600" dirty="0"/>
            </a:br>
            <a:r>
              <a:rPr lang="en-NZ" sz="1600" dirty="0"/>
              <a:t>Or plan an event to raise money for a pre-existing </a:t>
            </a:r>
            <a:br>
              <a:rPr lang="en-NZ" sz="1600" dirty="0"/>
            </a:br>
            <a:r>
              <a:rPr lang="en-NZ" sz="1600" dirty="0"/>
              <a:t>anti-bullying charity.</a:t>
            </a:r>
          </a:p>
          <a:p>
            <a:pPr marL="342900" indent="-342900">
              <a:buFont typeface="+mj-lt"/>
              <a:buAutoNum type="arabicPeriod"/>
            </a:pPr>
            <a:r>
              <a:rPr lang="en-NZ" sz="1600" b="1" dirty="0"/>
              <a:t>Anonymous question box: </a:t>
            </a:r>
            <a:r>
              <a:rPr lang="en-NZ" sz="1600" dirty="0"/>
              <a:t>Pupils write down any outstanding questions they have from the lesson or around the topic of bullying and cyberbullying. These can be addressed in a subsequent session or used to inform future learning.</a:t>
            </a:r>
          </a:p>
        </p:txBody>
      </p:sp>
    </p:spTree>
    <p:extLst>
      <p:ext uri="{BB962C8B-B14F-4D97-AF65-F5344CB8AC3E}">
        <p14:creationId xmlns:p14="http://schemas.microsoft.com/office/powerpoint/2010/main" val="39273308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7BEB93-DFC8-F643-AA1A-20DE5D926EC4}"/>
              </a:ext>
            </a:extLst>
          </p:cNvPr>
          <p:cNvSpPr>
            <a:spLocks noGrp="1"/>
          </p:cNvSpPr>
          <p:nvPr>
            <p:ph type="title"/>
          </p:nvPr>
        </p:nvSpPr>
        <p:spPr/>
        <p:txBody>
          <a:bodyPr/>
          <a:lstStyle/>
          <a:p>
            <a:pPr rtl="0" eaLnBrk="1" latinLnBrk="0" hangingPunct="1"/>
            <a:r>
              <a:rPr lang="en-US" b="1" i="0" kern="1200" spc="0" dirty="0">
                <a:solidFill>
                  <a:srgbClr val="000000"/>
                </a:solidFill>
                <a:effectLst/>
              </a:rPr>
              <a:t>Teacher support</a:t>
            </a:r>
            <a:endParaRPr lang="en-GB" dirty="0">
              <a:effectLst/>
            </a:endParaRPr>
          </a:p>
        </p:txBody>
      </p:sp>
      <p:sp>
        <p:nvSpPr>
          <p:cNvPr id="3" name="Text Placeholder 2">
            <a:extLst>
              <a:ext uri="{FF2B5EF4-FFF2-40B4-BE49-F238E27FC236}">
                <a16:creationId xmlns:a16="http://schemas.microsoft.com/office/drawing/2014/main" id="{8573771C-7233-F240-BFFF-EA4A1AE1C8FD}"/>
              </a:ext>
            </a:extLst>
          </p:cNvPr>
          <p:cNvSpPr>
            <a:spLocks noGrp="1"/>
          </p:cNvSpPr>
          <p:nvPr>
            <p:ph type="body" sz="quarter" idx="12"/>
          </p:nvPr>
        </p:nvSpPr>
        <p:spPr>
          <a:xfrm>
            <a:off x="348711" y="1333050"/>
            <a:ext cx="5491650" cy="4327975"/>
          </a:xfrm>
        </p:spPr>
        <p:txBody>
          <a:bodyPr numCol="1"/>
          <a:lstStyle/>
          <a:p>
            <a:pPr lvl="0">
              <a:spcBef>
                <a:spcPts val="0"/>
              </a:spcBef>
              <a:buClr>
                <a:schemeClr val="dk1"/>
              </a:buClr>
              <a:buSzPts val="1100"/>
            </a:pPr>
            <a:r>
              <a:rPr lang="en-GB" sz="1600" b="1"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4"/>
                  </a:ext>
                </a:extLst>
              </a:rPr>
              <a:t>Core</a:t>
            </a:r>
            <a:r>
              <a:rPr lang="en-GB" sz="1600" b="1" dirty="0">
                <a:solidFill>
                  <a:schemeClr val="dk1"/>
                </a:solidFill>
                <a:latin typeface="Arial"/>
                <a:ea typeface="Arial"/>
                <a:cs typeface="Arial"/>
                <a:sym typeface="Arial"/>
              </a:rPr>
              <a:t> </a:t>
            </a:r>
            <a:r>
              <a:rPr lang="en-GB" sz="1600" b="1" dirty="0">
                <a:solidFill>
                  <a:schemeClr val="dk1"/>
                </a:solidFill>
                <a:latin typeface="Arial"/>
                <a:ea typeface="Arial"/>
                <a:cs typeface="Arial"/>
                <a:sym typeface="Arial"/>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5"/>
                  </a:ext>
                </a:extLst>
              </a:rPr>
              <a:t>messag</a:t>
            </a:r>
            <a:r>
              <a:rPr lang="en-GB" sz="1600" b="1" dirty="0">
                <a:solidFill>
                  <a:schemeClr val="dk1"/>
                </a:solidFill>
                <a:latin typeface="Arial"/>
                <a:ea typeface="Arial"/>
                <a:cs typeface="Arial"/>
                <a:sym typeface="Arial"/>
              </a:rPr>
              <a:t>e</a:t>
            </a:r>
            <a:endParaRPr lang="en-GB" sz="1100" dirty="0">
              <a:solidFill>
                <a:schemeClr val="dk1"/>
              </a:solidFill>
              <a:latin typeface="Arial"/>
              <a:ea typeface="Arial"/>
              <a:cs typeface="Arial"/>
              <a:sym typeface="Arial"/>
            </a:endParaRPr>
          </a:p>
          <a:p>
            <a:r>
              <a:rPr lang="en-NZ" sz="1200" dirty="0"/>
              <a:t>Building resilience is very important for all young people. Nobody has the right to bully anyone. Whether you’re being bullied by your friends, family, other people at school or even strangers, it’s never ok. There are ways to stop it. Start by talking to someone you trust as soon as possible.</a:t>
            </a:r>
            <a:endParaRPr lang="en-GB" sz="1200" dirty="0">
              <a:solidFill>
                <a:schemeClr val="dk1"/>
              </a:solidFill>
              <a:latin typeface="Arial"/>
              <a:cs typeface="Arial"/>
              <a:sym typeface="Arial"/>
            </a:endParaRPr>
          </a:p>
          <a:p>
            <a:r>
              <a:rPr lang="en-GB" sz="1600" b="1" dirty="0">
                <a:solidFill>
                  <a:schemeClr val="dk1"/>
                </a:solidFill>
                <a:latin typeface="Arial"/>
                <a:ea typeface="Arial"/>
                <a:cs typeface="Arial"/>
                <a:sym typeface="Arial"/>
              </a:rPr>
              <a:t>Information</a:t>
            </a:r>
            <a:endParaRPr lang="en-GB" sz="1100" dirty="0">
              <a:solidFill>
                <a:schemeClr val="dk1"/>
              </a:solidFill>
              <a:latin typeface="Arial"/>
              <a:ea typeface="Arial"/>
              <a:cs typeface="Arial"/>
              <a:sym typeface="Arial"/>
            </a:endParaRPr>
          </a:p>
          <a:p>
            <a:r>
              <a:rPr lang="en-NZ" sz="1200" dirty="0"/>
              <a:t>Bullying can be defined as intentional harmful behaviours carried out repeatedly over time, against an individual with less physical or psychological strength, who cannot defend themselves. There are broadly four types of bullying: physical, verbal, relational and online.</a:t>
            </a:r>
            <a:endParaRPr lang="en-GB" sz="1200" dirty="0">
              <a:solidFill>
                <a:schemeClr val="dk1"/>
              </a:solidFill>
              <a:latin typeface="Arial"/>
              <a:ea typeface="Arial"/>
              <a:cs typeface="Arial"/>
              <a:sym typeface="Arial"/>
            </a:endParaRPr>
          </a:p>
          <a:p>
            <a:pPr lvl="0">
              <a:spcBef>
                <a:spcPts val="0"/>
              </a:spcBef>
              <a:buClr>
                <a:schemeClr val="dk1"/>
              </a:buClr>
              <a:buSzPts val="1100"/>
            </a:pPr>
            <a:endParaRPr lang="en-GB" sz="1200" dirty="0">
              <a:solidFill>
                <a:schemeClr val="dk1"/>
              </a:solidFill>
              <a:latin typeface="Arial"/>
              <a:ea typeface="Arial"/>
              <a:cs typeface="Arial"/>
              <a:sym typeface="Arial"/>
            </a:endParaRPr>
          </a:p>
          <a:p>
            <a:pPr lvl="0">
              <a:spcBef>
                <a:spcPts val="0"/>
              </a:spcBef>
              <a:buClr>
                <a:schemeClr val="dk1"/>
              </a:buClr>
              <a:buSzPts val="1100"/>
            </a:pPr>
            <a:r>
              <a:rPr lang="en-GB" sz="1200" dirty="0">
                <a:solidFill>
                  <a:schemeClr val="dk1"/>
                </a:solidFill>
                <a:latin typeface="Arial"/>
                <a:ea typeface="Arial"/>
                <a:cs typeface="Arial"/>
                <a:sym typeface="Arial"/>
              </a:rPr>
              <a:t>Cyberbullying can take the form of many behaviours including:</a:t>
            </a:r>
          </a:p>
          <a:p>
            <a:pPr marL="457200" lvl="0" indent="-304800">
              <a:lnSpc>
                <a:spcPct val="115000"/>
              </a:lnSpc>
              <a:spcBef>
                <a:spcPts val="0"/>
              </a:spcBef>
              <a:buClr>
                <a:schemeClr val="dk1"/>
              </a:buClr>
              <a:buSzPts val="1200"/>
              <a:buFont typeface="Arial"/>
              <a:buChar char="●"/>
            </a:pPr>
            <a:r>
              <a:rPr lang="en-GB" sz="1200" dirty="0">
                <a:solidFill>
                  <a:schemeClr val="dk1"/>
                </a:solidFill>
                <a:latin typeface="Arial"/>
                <a:ea typeface="Arial"/>
                <a:cs typeface="Arial"/>
                <a:sym typeface="Arial"/>
              </a:rPr>
              <a:t>harmful messages (text, instant, email)</a:t>
            </a:r>
          </a:p>
          <a:p>
            <a:pPr marL="457200" lvl="0" indent="-304800">
              <a:lnSpc>
                <a:spcPct val="115000"/>
              </a:lnSpc>
              <a:spcBef>
                <a:spcPts val="0"/>
              </a:spcBef>
              <a:buClr>
                <a:schemeClr val="dk1"/>
              </a:buClr>
              <a:buSzPts val="1200"/>
              <a:buFont typeface="Arial"/>
              <a:buChar char="●"/>
            </a:pPr>
            <a:r>
              <a:rPr lang="en-GB" sz="1200" dirty="0">
                <a:solidFill>
                  <a:schemeClr val="dk1"/>
                </a:solidFill>
                <a:latin typeface="Arial"/>
                <a:ea typeface="Arial"/>
                <a:cs typeface="Arial"/>
                <a:sym typeface="Arial"/>
              </a:rPr>
              <a:t>impersonating another person online</a:t>
            </a:r>
          </a:p>
          <a:p>
            <a:pPr marL="457200" lvl="0" indent="-304800">
              <a:lnSpc>
                <a:spcPct val="115000"/>
              </a:lnSpc>
              <a:spcBef>
                <a:spcPts val="0"/>
              </a:spcBef>
              <a:buClr>
                <a:schemeClr val="dk1"/>
              </a:buClr>
              <a:buSzPts val="1200"/>
              <a:buFont typeface="Arial"/>
              <a:buChar char="●"/>
            </a:pPr>
            <a:r>
              <a:rPr lang="en-GB" sz="1200" dirty="0">
                <a:solidFill>
                  <a:schemeClr val="dk1"/>
                </a:solidFill>
                <a:latin typeface="Arial"/>
                <a:ea typeface="Arial"/>
                <a:cs typeface="Arial"/>
                <a:sym typeface="Arial"/>
              </a:rPr>
              <a:t>sharing private messages</a:t>
            </a:r>
          </a:p>
          <a:p>
            <a:pPr marL="457200" lvl="0" indent="-304800">
              <a:lnSpc>
                <a:spcPct val="115000"/>
              </a:lnSpc>
              <a:spcBef>
                <a:spcPts val="0"/>
              </a:spcBef>
              <a:buClr>
                <a:schemeClr val="dk1"/>
              </a:buClr>
              <a:buSzPts val="1200"/>
              <a:buFont typeface="Arial"/>
              <a:buChar char="●"/>
            </a:pPr>
            <a:r>
              <a:rPr lang="en-GB" sz="1200" dirty="0">
                <a:solidFill>
                  <a:schemeClr val="dk1"/>
                </a:solidFill>
                <a:latin typeface="Arial"/>
                <a:ea typeface="Arial"/>
                <a:cs typeface="Arial"/>
                <a:sym typeface="Arial"/>
              </a:rPr>
              <a:t>uploading or forwarding photographs or videos of another person that leads to shame and embarrassment</a:t>
            </a:r>
          </a:p>
          <a:p>
            <a:pPr marL="457200" lvl="0" indent="-304800">
              <a:lnSpc>
                <a:spcPct val="115000"/>
              </a:lnSpc>
              <a:spcBef>
                <a:spcPts val="0"/>
              </a:spcBef>
              <a:buClr>
                <a:schemeClr val="dk1"/>
              </a:buClr>
              <a:buSzPts val="1200"/>
              <a:buFont typeface="Arial"/>
              <a:buChar char="●"/>
            </a:pPr>
            <a:r>
              <a:rPr lang="en-GB" sz="1200" dirty="0">
                <a:solidFill>
                  <a:schemeClr val="dk1"/>
                </a:solidFill>
                <a:latin typeface="Arial"/>
                <a:ea typeface="Arial"/>
                <a:cs typeface="Arial"/>
                <a:sym typeface="Arial"/>
              </a:rPr>
              <a:t>creating hate websites/social media pages</a:t>
            </a:r>
          </a:p>
          <a:p>
            <a:pPr marL="457200" lvl="0" indent="-304800">
              <a:lnSpc>
                <a:spcPct val="115000"/>
              </a:lnSpc>
              <a:spcBef>
                <a:spcPts val="0"/>
              </a:spcBef>
              <a:buClr>
                <a:schemeClr val="dk1"/>
              </a:buClr>
              <a:buSzPts val="1200"/>
              <a:buFont typeface="Arial"/>
              <a:buChar char="●"/>
            </a:pPr>
            <a:r>
              <a:rPr lang="en-GB" sz="1200" dirty="0">
                <a:solidFill>
                  <a:schemeClr val="dk1"/>
                </a:solidFill>
                <a:latin typeface="Arial"/>
                <a:ea typeface="Arial"/>
                <a:cs typeface="Arial"/>
                <a:sym typeface="Arial"/>
              </a:rPr>
              <a:t>excluding people from online groups.</a:t>
            </a:r>
          </a:p>
        </p:txBody>
      </p:sp>
      <p:sp>
        <p:nvSpPr>
          <p:cNvPr id="6" name="Text Placeholder 2">
            <a:extLst>
              <a:ext uri="{FF2B5EF4-FFF2-40B4-BE49-F238E27FC236}">
                <a16:creationId xmlns:a16="http://schemas.microsoft.com/office/drawing/2014/main" id="{8573771C-7233-F240-BFFF-EA4A1AE1C8FD}"/>
              </a:ext>
            </a:extLst>
          </p:cNvPr>
          <p:cNvSpPr txBox="1">
            <a:spLocks/>
          </p:cNvSpPr>
          <p:nvPr/>
        </p:nvSpPr>
        <p:spPr>
          <a:xfrm>
            <a:off x="6160932" y="694481"/>
            <a:ext cx="5491650" cy="4966544"/>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spcBef>
                <a:spcPts val="0"/>
              </a:spcBef>
              <a:spcAft>
                <a:spcPts val="1000"/>
              </a:spcAft>
              <a:buClr>
                <a:srgbClr val="000000"/>
              </a:buClr>
              <a:buSzPts val="1800"/>
            </a:pPr>
            <a:r>
              <a:rPr lang="en-GB" sz="1600" b="1" dirty="0">
                <a:solidFill>
                  <a:schemeClr val="dk1"/>
                </a:solidFill>
                <a:latin typeface="Arial"/>
                <a:ea typeface="Arial"/>
                <a:cs typeface="Arial"/>
                <a:sym typeface="Arial"/>
              </a:rPr>
              <a:t>How to deal with bullying at school</a:t>
            </a:r>
            <a:endParaRPr lang="en-GB" sz="1600" dirty="0">
              <a:solidFill>
                <a:schemeClr val="dk1"/>
              </a:solidFill>
              <a:latin typeface="Arial"/>
              <a:ea typeface="Arial"/>
              <a:cs typeface="Arial"/>
              <a:sym typeface="Arial"/>
            </a:endParaRPr>
          </a:p>
          <a:p>
            <a:pPr marL="171450" indent="-171450" fontAlgn="base">
              <a:spcBef>
                <a:spcPts val="0"/>
              </a:spcBef>
              <a:buFont typeface="Arial" panose="020B0604020202020204" pitchFamily="34" charset="0"/>
              <a:buChar char="•"/>
            </a:pPr>
            <a:r>
              <a:rPr lang="en-NZ" sz="1200" dirty="0"/>
              <a:t>Check that pupils are aware of the school bullying policies and that you are aware of how to handle any disclosures during or following the lesson. </a:t>
            </a:r>
          </a:p>
          <a:p>
            <a:pPr marL="171450" indent="-171450" fontAlgn="base">
              <a:spcBef>
                <a:spcPts val="0"/>
              </a:spcBef>
              <a:buFont typeface="Arial" panose="020B0604020202020204" pitchFamily="34" charset="0"/>
              <a:buChar char="•"/>
            </a:pPr>
            <a:r>
              <a:rPr lang="en-NZ" sz="1200" dirty="0"/>
              <a:t>Tell pupils that if they are being bullied at school, they should tell a friend, a teacher, or their parents or carers. It’s less likely to stop unless they do. </a:t>
            </a:r>
          </a:p>
          <a:p>
            <a:pPr marL="171450" indent="-171450" fontAlgn="base">
              <a:spcBef>
                <a:spcPts val="0"/>
              </a:spcBef>
              <a:buFont typeface="Arial" panose="020B0604020202020204" pitchFamily="34" charset="0"/>
              <a:buChar char="•"/>
            </a:pPr>
            <a:r>
              <a:rPr lang="en-NZ" sz="1200" dirty="0"/>
              <a:t>It can be hard to do this, so if they don’t feel they can do it in person it might be easier to write a note to their parents explaining how they feel.</a:t>
            </a:r>
          </a:p>
          <a:p>
            <a:pPr marL="171450" indent="-171450" fontAlgn="base">
              <a:spcBef>
                <a:spcPts val="0"/>
              </a:spcBef>
              <a:buFont typeface="Arial" panose="020B0604020202020204" pitchFamily="34" charset="0"/>
              <a:buChar char="•"/>
            </a:pPr>
            <a:r>
              <a:rPr lang="en-NZ" sz="1200" dirty="0"/>
              <a:t>Or perhaps they could confide in someone outside the immediate family, like a grandparent, aunt, uncle or cousin and ask them to help tell their parents what is going on. </a:t>
            </a:r>
          </a:p>
          <a:p>
            <a:pPr marL="171450" indent="-171450" fontAlgn="base">
              <a:spcBef>
                <a:spcPts val="0"/>
              </a:spcBef>
              <a:buFont typeface="Arial" panose="020B0604020202020204" pitchFamily="34" charset="0"/>
              <a:buChar char="•"/>
            </a:pPr>
            <a:r>
              <a:rPr lang="en-NZ" sz="1200" dirty="0"/>
              <a:t>Their form tutor also needs to know what is going on, so they should try to find a time to tell him or her when it won’t be noticeable. They could stay behind on the pretext of needing help with some work. </a:t>
            </a:r>
          </a:p>
          <a:p>
            <a:pPr marL="171450" indent="-171450" fontAlgn="base">
              <a:spcBef>
                <a:spcPts val="0"/>
              </a:spcBef>
              <a:buFont typeface="Arial" panose="020B0604020202020204" pitchFamily="34" charset="0"/>
              <a:buChar char="•"/>
            </a:pPr>
            <a:r>
              <a:rPr lang="en-NZ" sz="1200" dirty="0"/>
              <a:t>If they don’t feel they can do that, they could speak to the school nurse.</a:t>
            </a:r>
          </a:p>
          <a:p>
            <a:pPr marL="171450" indent="-171450" fontAlgn="base">
              <a:spcBef>
                <a:spcPts val="0"/>
              </a:spcBef>
              <a:buFont typeface="Arial" panose="020B0604020202020204" pitchFamily="34" charset="0"/>
              <a:buChar char="•"/>
            </a:pPr>
            <a:r>
              <a:rPr lang="en-NZ" sz="1200" dirty="0"/>
              <a:t>They shouldn’t be tempted to respond to any bullying or hit back because they could get hurt or get into trouble</a:t>
            </a:r>
            <a:endParaRPr lang="en-GB" sz="1200" dirty="0">
              <a:solidFill>
                <a:schemeClr val="dk1"/>
              </a:solidFill>
              <a:latin typeface="Arial"/>
              <a:ea typeface="Arial"/>
              <a:cs typeface="Arial"/>
              <a:sym typeface="Arial"/>
            </a:endParaRPr>
          </a:p>
          <a:p>
            <a:pPr lvl="0">
              <a:spcAft>
                <a:spcPts val="1000"/>
              </a:spcAft>
              <a:buClr>
                <a:srgbClr val="000000"/>
              </a:buClr>
              <a:buSzPts val="1800"/>
            </a:pPr>
            <a:r>
              <a:rPr lang="en-GB" sz="1600" b="1" dirty="0">
                <a:solidFill>
                  <a:schemeClr val="dk1"/>
                </a:solidFill>
                <a:latin typeface="Arial"/>
                <a:ea typeface="Arial"/>
                <a:cs typeface="Arial"/>
                <a:sym typeface="Arial"/>
                <a:extLst>
                  <a:ext uri="http://customooxmlschemas.google.com/">
                    <go:slidesCustomData xmlns:lc="http://schemas.openxmlformats.org/drawingml/2006/lockedCanva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Signposting</a:t>
            </a:r>
            <a:endParaRPr lang="en-GB" sz="1200" dirty="0">
              <a:solidFill>
                <a:schemeClr val="dk1"/>
              </a:solidFill>
              <a:latin typeface="Arial"/>
              <a:ea typeface="Arial"/>
              <a:cs typeface="Arial"/>
              <a:sym typeface="Arial"/>
            </a:endParaRPr>
          </a:p>
          <a:p>
            <a:pPr lvl="0">
              <a:spcBef>
                <a:spcPts val="400"/>
              </a:spcBef>
              <a:buClr>
                <a:srgbClr val="000000"/>
              </a:buClr>
              <a:buSzPts val="1200"/>
            </a:pPr>
            <a:r>
              <a:rPr lang="en-GB" sz="1200" dirty="0">
                <a:solidFill>
                  <a:schemeClr val="dk1"/>
                </a:solidFill>
                <a:latin typeface="Arial"/>
                <a:ea typeface="Arial"/>
                <a:cs typeface="Arial"/>
                <a:sym typeface="Arial"/>
              </a:rPr>
              <a:t>Pupils are encouraged to speak to family, friends, a healthcare professional, school nurse or a member of staff in their school if they require support and/or guidance with the issues associated with bullying/cyberbullying. For further information please visit the </a:t>
            </a:r>
            <a:r>
              <a:rPr lang="en-GB" sz="1200" u="sng" dirty="0">
                <a:solidFill>
                  <a:schemeClr val="hlink"/>
                </a:solidFill>
                <a:latin typeface="Arial"/>
                <a:ea typeface="Arial"/>
                <a:cs typeface="Arial"/>
                <a:sym typeface="Arial"/>
                <a:hlinkClick r:id="rId3"/>
              </a:rPr>
              <a:t>Every Mind Matters website</a:t>
            </a:r>
            <a:r>
              <a:rPr lang="en-GB" sz="1200" dirty="0">
                <a:solidFill>
                  <a:schemeClr val="dk1"/>
                </a:solidFill>
                <a:latin typeface="Arial"/>
                <a:ea typeface="Arial"/>
                <a:cs typeface="Arial"/>
                <a:sym typeface="Arial"/>
              </a:rPr>
              <a:t> and </a:t>
            </a:r>
            <a:r>
              <a:rPr lang="en-GB" sz="1200" u="sng" dirty="0">
                <a:solidFill>
                  <a:schemeClr val="hlink"/>
                </a:solidFill>
                <a:latin typeface="Arial"/>
                <a:ea typeface="Arial"/>
                <a:cs typeface="Arial"/>
                <a:sym typeface="Arial"/>
                <a:hlinkClick r:id="rId4"/>
              </a:rPr>
              <a:t>Childline</a:t>
            </a:r>
            <a:r>
              <a:rPr lang="en-GB" sz="1200" dirty="0">
                <a:solidFill>
                  <a:schemeClr val="dk1"/>
                </a:solidFill>
                <a:latin typeface="Arial"/>
                <a:ea typeface="Arial"/>
                <a:cs typeface="Arial"/>
                <a:sym typeface="Arial"/>
              </a:rPr>
              <a:t>, </a:t>
            </a:r>
            <a:r>
              <a:rPr lang="en-GB" sz="1200" u="sng" dirty="0">
                <a:solidFill>
                  <a:schemeClr val="hlink"/>
                </a:solidFill>
                <a:latin typeface="Arial"/>
                <a:ea typeface="Arial"/>
                <a:cs typeface="Arial"/>
                <a:sym typeface="Arial"/>
                <a:hlinkClick r:id="rId5"/>
              </a:rPr>
              <a:t>The Mix</a:t>
            </a:r>
            <a:r>
              <a:rPr lang="en-GB" sz="1200" dirty="0">
                <a:solidFill>
                  <a:schemeClr val="dk1"/>
                </a:solidFill>
                <a:latin typeface="Arial"/>
                <a:ea typeface="Arial"/>
                <a:cs typeface="Arial"/>
                <a:sym typeface="Arial"/>
              </a:rPr>
              <a:t> and Shout 85258, the free, confidential, 24/7 text messaging support service for anyone who is struggling to cope. If any pupils are struggling with their mental health as a result of bullying, you can signpost them to your </a:t>
            </a:r>
            <a:r>
              <a:rPr lang="en-GB" sz="1200" u="sng" dirty="0">
                <a:solidFill>
                  <a:schemeClr val="accent1"/>
                </a:solidFill>
                <a:hlinkClick r:id="rId6">
                  <a:extLst>
                    <a:ext uri="{A12FA001-AC4F-418D-AE19-62706E023703}">
                      <ahyp:hlinkClr xmlns:ahyp="http://schemas.microsoft.com/office/drawing/2018/hyperlinkcolor" val="tx"/>
                    </a:ext>
                  </a:extLst>
                </a:hlinkClick>
              </a:rPr>
              <a:t>local NHS helpline</a:t>
            </a:r>
            <a:r>
              <a:rPr lang="en-GB" sz="1200" dirty="0">
                <a:solidFill>
                  <a:schemeClr val="dk1"/>
                </a:solidFill>
              </a:rPr>
              <a:t>.</a:t>
            </a:r>
          </a:p>
          <a:p>
            <a:endParaRPr lang="en-GB" dirty="0"/>
          </a:p>
        </p:txBody>
      </p:sp>
      <p:pic>
        <p:nvPicPr>
          <p:cNvPr id="5" name="Picture 4">
            <a:extLst>
              <a:ext uri="{FF2B5EF4-FFF2-40B4-BE49-F238E27FC236}">
                <a16:creationId xmlns:a16="http://schemas.microsoft.com/office/drawing/2014/main" id="{C158F8B6-6B28-CB41-9EEF-4CF3B2324C5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1513632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B50F8-21BA-0446-AAFD-39473CBB4C42}"/>
              </a:ext>
            </a:extLst>
          </p:cNvPr>
          <p:cNvSpPr>
            <a:spLocks noGrp="1"/>
          </p:cNvSpPr>
          <p:nvPr>
            <p:ph type="title"/>
          </p:nvPr>
        </p:nvSpPr>
        <p:spPr/>
        <p:txBody>
          <a:bodyPr/>
          <a:lstStyle/>
          <a:p>
            <a:pPr rtl="0" eaLnBrk="1" latinLnBrk="0" hangingPunct="1"/>
            <a:r>
              <a:rPr lang="en-GB" b="1" i="0" kern="1200" spc="0" dirty="0">
                <a:solidFill>
                  <a:srgbClr val="000000"/>
                </a:solidFill>
                <a:effectLst/>
              </a:rPr>
              <a:t>Classroom tips</a:t>
            </a:r>
            <a:endParaRPr lang="en-GB" dirty="0">
              <a:effectLst/>
            </a:endParaRPr>
          </a:p>
        </p:txBody>
      </p:sp>
      <p:sp>
        <p:nvSpPr>
          <p:cNvPr id="3" name="Text Placeholder 2">
            <a:extLst>
              <a:ext uri="{FF2B5EF4-FFF2-40B4-BE49-F238E27FC236}">
                <a16:creationId xmlns:a16="http://schemas.microsoft.com/office/drawing/2014/main" id="{6782351D-A962-DA4D-BEE7-47F780303228}"/>
              </a:ext>
            </a:extLst>
          </p:cNvPr>
          <p:cNvSpPr>
            <a:spLocks noGrp="1"/>
          </p:cNvSpPr>
          <p:nvPr>
            <p:ph type="body" sz="quarter" idx="12"/>
          </p:nvPr>
        </p:nvSpPr>
        <p:spPr>
          <a:xfrm>
            <a:off x="337281" y="1532964"/>
            <a:ext cx="4871717" cy="4131099"/>
          </a:xfrm>
        </p:spPr>
        <p:txBody>
          <a:bodyPr numCol="1"/>
          <a:lstStyle/>
          <a:p>
            <a:pPr lvl="0">
              <a:spcBef>
                <a:spcPts val="0"/>
              </a:spcBef>
              <a:buClr>
                <a:schemeClr val="dk1"/>
              </a:buClr>
              <a:buSzPts val="1800"/>
            </a:pPr>
            <a:r>
              <a:rPr lang="en-GB" sz="1600" b="1" dirty="0"/>
              <a:t>Climate for learning </a:t>
            </a:r>
            <a:endParaRPr lang="en-GB" sz="1600" dirty="0"/>
          </a:p>
          <a:p>
            <a:pPr lvl="0">
              <a:spcBef>
                <a:spcPts val="400"/>
              </a:spcBef>
              <a:buClr>
                <a:schemeClr val="dk1"/>
              </a:buClr>
              <a:buSzPts val="1400"/>
            </a:pPr>
            <a:r>
              <a:rPr lang="en-GB" sz="1200" dirty="0"/>
              <a:t>Read through </a:t>
            </a:r>
            <a:r>
              <a:rPr lang="en-GB" sz="1200" u="sng" dirty="0">
                <a:solidFill>
                  <a:schemeClr val="hlink"/>
                </a:solidFill>
                <a:hlinkClick r:id="rId3"/>
              </a:rPr>
              <a:t>Guidance for Learning in a Safe Environment</a:t>
            </a:r>
            <a:r>
              <a:rPr lang="en-GB" sz="1200" dirty="0"/>
              <a:t>. </a:t>
            </a:r>
            <a:br>
              <a:rPr lang="en-GB" sz="1200" dirty="0"/>
            </a:br>
            <a:r>
              <a:rPr lang="en-GB" sz="1200" dirty="0"/>
              <a:t>This includes advice on: </a:t>
            </a:r>
          </a:p>
          <a:p>
            <a:pPr marL="285750" lvl="0" indent="-285750">
              <a:spcBef>
                <a:spcPts val="400"/>
              </a:spcBef>
              <a:buClr>
                <a:schemeClr val="dk1"/>
              </a:buClr>
              <a:buSzPts val="1400"/>
              <a:buFont typeface="Arial"/>
              <a:buChar char="•"/>
            </a:pPr>
            <a:r>
              <a:rPr lang="en-GB" sz="1200" dirty="0"/>
              <a:t>developing and revisiting effective ground rules drawn up with pupils </a:t>
            </a:r>
          </a:p>
          <a:p>
            <a:pPr marL="285750" lvl="0" indent="-285750">
              <a:spcBef>
                <a:spcPts val="400"/>
              </a:spcBef>
              <a:buClr>
                <a:schemeClr val="dk1"/>
              </a:buClr>
              <a:buSzPts val="1400"/>
              <a:buFont typeface="Arial"/>
              <a:buChar char="•"/>
            </a:pPr>
            <a:r>
              <a:rPr lang="en-GB" sz="1200" dirty="0"/>
              <a:t>familiarity with your school’s safeguarding policy and procedures, including Child Protection and other relevant policies </a:t>
            </a:r>
          </a:p>
          <a:p>
            <a:pPr marL="285750" lvl="0" indent="-285750">
              <a:spcBef>
                <a:spcPts val="400"/>
              </a:spcBef>
              <a:buClr>
                <a:schemeClr val="dk1"/>
              </a:buClr>
              <a:buSzPts val="1400"/>
              <a:buFont typeface="Arial"/>
              <a:buChar char="•"/>
            </a:pPr>
            <a:r>
              <a:rPr lang="en-GB" sz="1200" dirty="0"/>
              <a:t>being prepared in case pupils make a disclosure </a:t>
            </a:r>
          </a:p>
          <a:p>
            <a:pPr marL="285750" lvl="0" indent="-285750">
              <a:spcBef>
                <a:spcPts val="400"/>
              </a:spcBef>
              <a:buClr>
                <a:schemeClr val="dk1"/>
              </a:buClr>
              <a:buSzPts val="1400"/>
              <a:buFont typeface="Arial"/>
              <a:buChar char="•"/>
            </a:pPr>
            <a:r>
              <a:rPr lang="en-GB" sz="1200" dirty="0"/>
              <a:t>including and protecting vulnerable pupils </a:t>
            </a:r>
          </a:p>
          <a:p>
            <a:pPr marL="285750" lvl="0" indent="-285750">
              <a:spcBef>
                <a:spcPts val="400"/>
              </a:spcBef>
              <a:buClr>
                <a:schemeClr val="dk1"/>
              </a:buClr>
              <a:buSzPts val="1400"/>
              <a:buFont typeface="Arial"/>
              <a:buChar char="•"/>
            </a:pPr>
            <a:r>
              <a:rPr lang="en-GB" sz="1200" dirty="0"/>
              <a:t>using distancing techniques so that pupils can discuss sensitive issues without being encouraged to make a disclosure </a:t>
            </a:r>
          </a:p>
          <a:p>
            <a:pPr marL="285750" lvl="0" indent="-285750">
              <a:spcBef>
                <a:spcPts val="400"/>
              </a:spcBef>
              <a:buClr>
                <a:schemeClr val="dk1"/>
              </a:buClr>
              <a:buSzPts val="1400"/>
              <a:buFont typeface="Arial"/>
              <a:buChar char="•"/>
            </a:pPr>
            <a:r>
              <a:rPr lang="en-GB" sz="1200" dirty="0"/>
              <a:t>handling sensitive questions </a:t>
            </a:r>
          </a:p>
          <a:p>
            <a:pPr marL="285750" lvl="0" indent="-285750">
              <a:spcBef>
                <a:spcPts val="400"/>
              </a:spcBef>
              <a:buClr>
                <a:schemeClr val="dk1"/>
              </a:buClr>
              <a:buSzPts val="1400"/>
              <a:buFont typeface="Arial"/>
              <a:buChar char="•"/>
            </a:pPr>
            <a:r>
              <a:rPr lang="en-GB" sz="1200" dirty="0"/>
              <a:t>involving pupils with special educational needs and disabilities (SEND) and/or autism </a:t>
            </a:r>
          </a:p>
        </p:txBody>
      </p:sp>
      <p:sp>
        <p:nvSpPr>
          <p:cNvPr id="5" name="Text Placeholder 2">
            <a:extLst>
              <a:ext uri="{FF2B5EF4-FFF2-40B4-BE49-F238E27FC236}">
                <a16:creationId xmlns:a16="http://schemas.microsoft.com/office/drawing/2014/main" id="{B739A398-806B-0D49-87D1-F77A8FAD5A4A}"/>
              </a:ext>
            </a:extLst>
          </p:cNvPr>
          <p:cNvSpPr txBox="1">
            <a:spLocks/>
          </p:cNvSpPr>
          <p:nvPr/>
        </p:nvSpPr>
        <p:spPr>
          <a:xfrm>
            <a:off x="6136341" y="1532964"/>
            <a:ext cx="4871717" cy="4324752"/>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chemeClr val="dk1"/>
              </a:buClr>
              <a:buSzPts val="1400"/>
            </a:pPr>
            <a:r>
              <a:rPr lang="en-GB" sz="1200" dirty="0"/>
              <a:t>You may also wish to familiarise yourself with any schemes or offers available in your school, organisation or local area to support young people who are experiencing bullying or cyberbullying. Consider making links to the school’s current bullying policy and any events that take place to tackle bullying such as anti-bullying week.</a:t>
            </a:r>
          </a:p>
          <a:p>
            <a:pPr lvl="0">
              <a:buClr>
                <a:schemeClr val="dk1"/>
              </a:buClr>
              <a:buSzPts val="1800"/>
            </a:pPr>
            <a:r>
              <a:rPr lang="en-GB" sz="1600" b="1" dirty="0"/>
              <a:t>Anonymous question box </a:t>
            </a:r>
            <a:endParaRPr lang="en-GB" sz="1600" dirty="0"/>
          </a:p>
          <a:p>
            <a:pPr lvl="0">
              <a:spcBef>
                <a:spcPts val="400"/>
              </a:spcBef>
              <a:buClr>
                <a:schemeClr val="dk1"/>
              </a:buClr>
              <a:buSzPts val="1400"/>
            </a:pPr>
            <a:r>
              <a:rPr lang="en-GB" sz="1200" dirty="0"/>
              <a:t>Place a question box or envelope somewhere in the classroom. </a:t>
            </a:r>
          </a:p>
          <a:p>
            <a:pPr lvl="0">
              <a:spcBef>
                <a:spcPts val="400"/>
              </a:spcBef>
              <a:buClr>
                <a:schemeClr val="dk1"/>
              </a:buClr>
              <a:buSzPts val="1400"/>
            </a:pPr>
            <a:r>
              <a:rPr lang="en-GB" sz="1200" dirty="0"/>
              <a:t>Pupils write down any questions that occur to them during the lesson and submit them anonymously. You can address these questions in the next lesson.</a:t>
            </a:r>
          </a:p>
          <a:p>
            <a:pPr lvl="0">
              <a:buClr>
                <a:schemeClr val="dk1"/>
              </a:buClr>
              <a:buSzPts val="1800"/>
            </a:pPr>
            <a:r>
              <a:rPr lang="en-GB" sz="1600" b="1" dirty="0"/>
              <a:t>Identify pupils for whom this topic may be </a:t>
            </a:r>
            <a:r>
              <a:rPr lang="en-GB" sz="1600" b="1"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3"/>
                  </a:ext>
                </a:extLst>
              </a:rPr>
              <a:t>challenging</a:t>
            </a:r>
            <a:endParaRPr lang="en-GB" sz="1200" dirty="0"/>
          </a:p>
          <a:p>
            <a:pPr lvl="0">
              <a:spcBef>
                <a:spcPts val="400"/>
              </a:spcBef>
              <a:buClr>
                <a:schemeClr val="dk1"/>
              </a:buClr>
              <a:buSzPts val="1400"/>
            </a:pPr>
            <a:r>
              <a:rPr lang="en-GB"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4"/>
                  </a:ext>
                </a:extLst>
              </a:rPr>
              <a:t>Children and young people with experience of bullying, harassment or cyberbullying may find this topic challenging. It is important to be aware of these pupils before teaching this lesson and of any sensitivities or issues that may come up. Consider briefing or debriefing the lesson with any pupils who might be affected by this topic</a:t>
            </a:r>
            <a:r>
              <a:rPr lang="en-GB"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6"/>
                  </a:ext>
                </a:extLst>
              </a:rPr>
              <a:t>.</a:t>
            </a:r>
            <a:r>
              <a:rPr lang="en-GB" sz="1200" dirty="0"/>
              <a:t> </a:t>
            </a:r>
          </a:p>
        </p:txBody>
      </p:sp>
      <p:pic>
        <p:nvPicPr>
          <p:cNvPr id="6" name="Picture 5">
            <a:extLst>
              <a:ext uri="{FF2B5EF4-FFF2-40B4-BE49-F238E27FC236}">
                <a16:creationId xmlns:a16="http://schemas.microsoft.com/office/drawing/2014/main" id="{FE56425E-C324-1F44-84D4-358FC6EB982D}"/>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1971466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CEB50F8-21BA-0446-AAFD-39473CBB4C42}"/>
              </a:ext>
            </a:extLst>
          </p:cNvPr>
          <p:cNvSpPr>
            <a:spLocks noGrp="1"/>
          </p:cNvSpPr>
          <p:nvPr>
            <p:ph type="title"/>
          </p:nvPr>
        </p:nvSpPr>
        <p:spPr/>
        <p:txBody>
          <a:bodyPr/>
          <a:lstStyle/>
          <a:p>
            <a:pPr rtl="0" eaLnBrk="1" latinLnBrk="0" hangingPunct="1"/>
            <a:r>
              <a:rPr lang="en-GB" b="1" i="0" kern="1200" spc="0" dirty="0">
                <a:solidFill>
                  <a:srgbClr val="000000"/>
                </a:solidFill>
                <a:effectLst/>
              </a:rPr>
              <a:t>The impact of Covid-19</a:t>
            </a:r>
            <a:endParaRPr lang="en-GB" dirty="0">
              <a:effectLst/>
            </a:endParaRPr>
          </a:p>
        </p:txBody>
      </p:sp>
      <p:sp>
        <p:nvSpPr>
          <p:cNvPr id="3" name="Text Placeholder 2">
            <a:extLst>
              <a:ext uri="{FF2B5EF4-FFF2-40B4-BE49-F238E27FC236}">
                <a16:creationId xmlns:a16="http://schemas.microsoft.com/office/drawing/2014/main" id="{6782351D-A962-DA4D-BEE7-47F780303228}"/>
              </a:ext>
            </a:extLst>
          </p:cNvPr>
          <p:cNvSpPr>
            <a:spLocks noGrp="1"/>
          </p:cNvSpPr>
          <p:nvPr>
            <p:ph type="body" sz="quarter" idx="12"/>
          </p:nvPr>
        </p:nvSpPr>
        <p:spPr>
          <a:xfrm>
            <a:off x="337281" y="1394120"/>
            <a:ext cx="4871717" cy="4269944"/>
          </a:xfrm>
        </p:spPr>
        <p:txBody>
          <a:bodyPr numCol="1"/>
          <a:lstStyle/>
          <a:p>
            <a:pPr lvl="0">
              <a:spcBef>
                <a:spcPts val="0"/>
              </a:spcBef>
              <a:buClr>
                <a:schemeClr val="dk1"/>
              </a:buClr>
              <a:buSzPts val="1800"/>
            </a:pPr>
            <a:r>
              <a:rPr lang="en-GB" sz="1600" b="1" dirty="0"/>
              <a:t>Preparation</a:t>
            </a:r>
            <a:endParaRPr lang="en-GB" sz="1200" dirty="0"/>
          </a:p>
          <a:p>
            <a:pPr lvl="0">
              <a:buClr>
                <a:schemeClr val="dk1"/>
              </a:buClr>
              <a:buSzPts val="1400"/>
            </a:pPr>
            <a:r>
              <a:rPr lang="en-GB" sz="1200" dirty="0"/>
              <a:t>Returning to school and managing the changes that have come about because of Covid-19 will have posed many different challenges for young people. It will have affected every young person differently and it will be more important than ever before for pupils to have a safe space to explore their feelings and experience. </a:t>
            </a:r>
          </a:p>
          <a:p>
            <a:pPr lvl="0">
              <a:buClr>
                <a:schemeClr val="dk1"/>
              </a:buClr>
              <a:buSzPts val="1400"/>
            </a:pPr>
            <a:r>
              <a:rPr lang="en-GB"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7"/>
                  </a:ext>
                </a:extLst>
              </a:rPr>
              <a:t>T</a:t>
            </a:r>
            <a:r>
              <a:rPr lang="en-GB"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8"/>
                  </a:ext>
                </a:extLst>
              </a:rPr>
              <a:t>here is clear guidance for teaching sensitive issues in the </a:t>
            </a:r>
            <a:r>
              <a:rPr lang="en-GB" sz="1200" u="sng" dirty="0">
                <a:solidFill>
                  <a:schemeClr val="hlink"/>
                </a:solidFill>
                <a:hlinkClick r:id="rId3"/>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19"/>
                  </a:ext>
                </a:extLst>
              </a:rPr>
              <a:t>Guidance for Learning in a Safe Environment </a:t>
            </a:r>
            <a:r>
              <a:rPr lang="en-GB" sz="120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lc="http://schemas.openxmlformats.org/drawingml/2006/lockedCanvas" textRoundtripDataId="20"/>
                  </a:ext>
                </a:extLst>
              </a:rPr>
              <a:t>document and it is important that this is read before delivering this lesson.</a:t>
            </a:r>
          </a:p>
          <a:p>
            <a:pPr lvl="0">
              <a:buClr>
                <a:schemeClr val="dk1"/>
              </a:buClr>
              <a:buSzPts val="1800"/>
            </a:pPr>
            <a:r>
              <a:rPr lang="en-GB" sz="1600" b="1" dirty="0"/>
              <a:t>Adapting lessons to social distancing</a:t>
            </a:r>
          </a:p>
          <a:p>
            <a:pPr lvl="0">
              <a:buClr>
                <a:schemeClr val="dk1"/>
              </a:buClr>
              <a:buSzPts val="1800"/>
            </a:pPr>
            <a:r>
              <a:rPr lang="en-GB" sz="1200" dirty="0"/>
              <a:t>If you're maintaining bubbles or following social distancing, you could use the following ideas. </a:t>
            </a:r>
          </a:p>
          <a:p>
            <a:pPr marL="269999" lvl="0" indent="-268899">
              <a:buSzPts val="1400"/>
              <a:buChar char="•"/>
            </a:pPr>
            <a:r>
              <a:rPr lang="en-GB" sz="1200" dirty="0"/>
              <a:t>Where pair or small group discussions aren’t possible, replace with personal reflections or individual contributions to whole class discussions</a:t>
            </a:r>
          </a:p>
          <a:p>
            <a:pPr marL="285750" lvl="0" indent="-285750">
              <a:buClr>
                <a:schemeClr val="dk1"/>
              </a:buClr>
              <a:buSzPts val="1400"/>
              <a:buFont typeface="Arial"/>
              <a:buChar char="•"/>
            </a:pPr>
            <a:r>
              <a:rPr lang="en-GB" sz="1200" dirty="0"/>
              <a:t>Please refer to the Government guidelines and your own school’s advice</a:t>
            </a:r>
          </a:p>
          <a:p>
            <a:pPr lvl="0">
              <a:buClr>
                <a:schemeClr val="dk1"/>
              </a:buClr>
              <a:buSzPts val="1400"/>
            </a:pPr>
            <a:endParaRPr lang="en-GB" sz="1200" dirty="0"/>
          </a:p>
        </p:txBody>
      </p:sp>
      <p:sp>
        <p:nvSpPr>
          <p:cNvPr id="5" name="Text Placeholder 2">
            <a:extLst>
              <a:ext uri="{FF2B5EF4-FFF2-40B4-BE49-F238E27FC236}">
                <a16:creationId xmlns:a16="http://schemas.microsoft.com/office/drawing/2014/main" id="{B739A398-806B-0D49-87D1-F77A8FAD5A4A}"/>
              </a:ext>
            </a:extLst>
          </p:cNvPr>
          <p:cNvSpPr txBox="1">
            <a:spLocks/>
          </p:cNvSpPr>
          <p:nvPr/>
        </p:nvSpPr>
        <p:spPr>
          <a:xfrm>
            <a:off x="6172200" y="1394120"/>
            <a:ext cx="4975412" cy="4463596"/>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lang="en-GB" sz="14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buClr>
                <a:schemeClr val="dk1"/>
              </a:buClr>
              <a:buSzPts val="1800"/>
            </a:pPr>
            <a:r>
              <a:rPr lang="en-GB" sz="1600" b="1" dirty="0"/>
              <a:t>Virtual delivery ideas</a:t>
            </a:r>
            <a:endParaRPr lang="en-GB" sz="1200" dirty="0"/>
          </a:p>
          <a:p>
            <a:pPr lvl="0">
              <a:buClr>
                <a:schemeClr val="dk1"/>
              </a:buClr>
              <a:buSzPts val="1400"/>
            </a:pPr>
            <a:r>
              <a:rPr lang="en-GB" sz="1200" b="1" dirty="0"/>
              <a:t>Activity 1 (Slide 9-10): Thoughts, feelings, actions</a:t>
            </a:r>
          </a:p>
          <a:p>
            <a:pPr lvl="0">
              <a:buClr>
                <a:schemeClr val="dk1"/>
              </a:buClr>
              <a:buSzPts val="1400"/>
            </a:pPr>
            <a:r>
              <a:rPr lang="en-GB" sz="1200" dirty="0"/>
              <a:t>This activity suggests completing in pairs and/or small groups however pupils can be given plain paper and instructed to individually draw a head, heart and a hand. Pupils can place the numbers around their own pictures individually then feedback answers as a class. </a:t>
            </a:r>
          </a:p>
          <a:p>
            <a:pPr lvl="0">
              <a:buClr>
                <a:schemeClr val="dk1"/>
              </a:buClr>
              <a:buSzPts val="1400"/>
            </a:pPr>
            <a:r>
              <a:rPr lang="en-GB" sz="1200" b="1" dirty="0"/>
              <a:t>Activity 2 (Slides 11-18): What’s the story? </a:t>
            </a:r>
          </a:p>
          <a:p>
            <a:pPr lvl="0">
              <a:buClr>
                <a:schemeClr val="dk1"/>
              </a:buClr>
              <a:buSzPts val="1400"/>
            </a:pPr>
            <a:r>
              <a:rPr lang="en-GB" sz="1200" dirty="0"/>
              <a:t>This activity suggests completing in pairs/small groups however pupils can answer discussion questions and multiple choice questions individually by printing out the slides or writing on paper or using mini-whiteboards, then feedback answers as a class. </a:t>
            </a:r>
          </a:p>
          <a:p>
            <a:pPr lvl="0">
              <a:buClr>
                <a:schemeClr val="dk1"/>
              </a:buClr>
              <a:buSzPts val="1400"/>
            </a:pPr>
            <a:r>
              <a:rPr lang="en-GB" sz="1200" b="1" dirty="0"/>
              <a:t>Activity 3 (Slide 19-20): Circles of support</a:t>
            </a:r>
          </a:p>
          <a:p>
            <a:pPr lvl="0">
              <a:buClr>
                <a:schemeClr val="dk1"/>
              </a:buClr>
              <a:buSzPts val="1400"/>
            </a:pPr>
            <a:r>
              <a:rPr lang="en-GB" sz="1200" dirty="0"/>
              <a:t>The discussion questions on slide 20 suggest completing in pairs/small groups however pupils can undertake individually on paper, then feedback answers as a class.</a:t>
            </a:r>
          </a:p>
        </p:txBody>
      </p:sp>
      <p:pic>
        <p:nvPicPr>
          <p:cNvPr id="6" name="Picture 5">
            <a:extLst>
              <a:ext uri="{FF2B5EF4-FFF2-40B4-BE49-F238E27FC236}">
                <a16:creationId xmlns:a16="http://schemas.microsoft.com/office/drawing/2014/main" id="{1D9AC91E-1A9E-9A42-A9D6-21D5BC6DEB75}"/>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25205" y="224777"/>
            <a:ext cx="947875" cy="566829"/>
          </a:xfrm>
          <a:prstGeom prst="rect">
            <a:avLst/>
          </a:prstGeom>
        </p:spPr>
      </p:pic>
    </p:spTree>
    <p:extLst>
      <p:ext uri="{BB962C8B-B14F-4D97-AF65-F5344CB8AC3E}">
        <p14:creationId xmlns:p14="http://schemas.microsoft.com/office/powerpoint/2010/main" val="4161096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5E12A-30AA-084D-AF7E-3A041BB42F0A}"/>
              </a:ext>
            </a:extLst>
          </p:cNvPr>
          <p:cNvSpPr>
            <a:spLocks noGrp="1"/>
          </p:cNvSpPr>
          <p:nvPr>
            <p:ph type="title"/>
          </p:nvPr>
        </p:nvSpPr>
        <p:spPr>
          <a:xfrm>
            <a:off x="412306" y="954831"/>
            <a:ext cx="3899470" cy="1266987"/>
          </a:xfrm>
        </p:spPr>
        <p:txBody>
          <a:bodyPr/>
          <a:lstStyle/>
          <a:p>
            <a:r>
              <a:rPr lang="en-GB" dirty="0"/>
              <a:t>How would you know?</a:t>
            </a:r>
            <a:endParaRPr lang="en-US" dirty="0"/>
          </a:p>
        </p:txBody>
      </p:sp>
      <p:sp>
        <p:nvSpPr>
          <p:cNvPr id="8" name="Rectangle 7">
            <a:extLst>
              <a:ext uri="{FF2B5EF4-FFF2-40B4-BE49-F238E27FC236}">
                <a16:creationId xmlns:a16="http://schemas.microsoft.com/office/drawing/2014/main" id="{D23DD5FF-1FB9-D446-AE11-AC80FECBD5FB}"/>
              </a:ext>
            </a:extLst>
          </p:cNvPr>
          <p:cNvSpPr/>
          <p:nvPr/>
        </p:nvSpPr>
        <p:spPr>
          <a:xfrm>
            <a:off x="7036231" y="954831"/>
            <a:ext cx="4841367" cy="4369786"/>
          </a:xfrm>
          <a:prstGeom prst="rect">
            <a:avLst/>
          </a:prstGeom>
        </p:spPr>
        <p:txBody>
          <a:bodyPr wrap="square">
            <a:spAutoFit/>
          </a:bodyPr>
          <a:lstStyle/>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Looking unhappy</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Finding it hard to focus</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Acting nervous</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Being quiet</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Not wanting to be in school </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Skipping meals</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Feeling unwell – tummy aches, headaches, etc. </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Messing around in class</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Spending more time alone</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Changing friendship groups</a:t>
            </a:r>
          </a:p>
          <a:p>
            <a:pPr marL="457200" indent="-457200" fontAlgn="base">
              <a:lnSpc>
                <a:spcPts val="2800"/>
              </a:lnSpc>
              <a:buFont typeface="+mj-lt"/>
              <a:buAutoNum type="arabicPeriod"/>
            </a:pPr>
            <a:r>
              <a:rPr lang="en-NZ" sz="2000" dirty="0">
                <a:latin typeface="Arial" panose="020B0604020202020204" pitchFamily="34" charset="0"/>
                <a:cs typeface="Arial" panose="020B0604020202020204" pitchFamily="34" charset="0"/>
              </a:rPr>
              <a:t>Becoming upset easily</a:t>
            </a:r>
          </a:p>
        </p:txBody>
      </p:sp>
      <p:pic>
        <p:nvPicPr>
          <p:cNvPr id="7" name="Picture 6">
            <a:extLst>
              <a:ext uri="{FF2B5EF4-FFF2-40B4-BE49-F238E27FC236}">
                <a16:creationId xmlns:a16="http://schemas.microsoft.com/office/drawing/2014/main" id="{FF50FFAE-F866-BB46-A19E-1657A050CEA0}"/>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119218" y="544010"/>
            <a:ext cx="4183032" cy="6314995"/>
          </a:xfrm>
          <a:prstGeom prst="rect">
            <a:avLst/>
          </a:prstGeom>
        </p:spPr>
      </p:pic>
    </p:spTree>
    <p:extLst>
      <p:ext uri="{BB962C8B-B14F-4D97-AF65-F5344CB8AC3E}">
        <p14:creationId xmlns:p14="http://schemas.microsoft.com/office/powerpoint/2010/main" val="1102639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821E-EC11-024F-961C-D6132513863E}"/>
              </a:ext>
            </a:extLst>
          </p:cNvPr>
          <p:cNvSpPr>
            <a:spLocks noGrp="1"/>
          </p:cNvSpPr>
          <p:nvPr>
            <p:ph type="title"/>
          </p:nvPr>
        </p:nvSpPr>
        <p:spPr>
          <a:xfrm>
            <a:off x="440535" y="938521"/>
            <a:ext cx="3653163" cy="1266987"/>
          </a:xfrm>
        </p:spPr>
        <p:txBody>
          <a:bodyPr/>
          <a:lstStyle/>
          <a:p>
            <a:r>
              <a:rPr lang="en-US" dirty="0"/>
              <a:t>What are we learning?</a:t>
            </a:r>
          </a:p>
        </p:txBody>
      </p:sp>
      <p:sp>
        <p:nvSpPr>
          <p:cNvPr id="9" name="Text Placeholder 2">
            <a:extLst>
              <a:ext uri="{FF2B5EF4-FFF2-40B4-BE49-F238E27FC236}">
                <a16:creationId xmlns:a16="http://schemas.microsoft.com/office/drawing/2014/main" id="{0E6C7EB0-E452-6749-9272-FB5976FD2A8F}"/>
              </a:ext>
            </a:extLst>
          </p:cNvPr>
          <p:cNvSpPr txBox="1">
            <a:spLocks/>
          </p:cNvSpPr>
          <p:nvPr/>
        </p:nvSpPr>
        <p:spPr>
          <a:xfrm>
            <a:off x="6687349" y="2349500"/>
            <a:ext cx="5186633" cy="1852978"/>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chemeClr val="dk1"/>
              </a:buClr>
              <a:buSzPts val="1800"/>
            </a:pPr>
            <a:r>
              <a:rPr lang="en-GB" b="1" dirty="0"/>
              <a:t>Learning objective</a:t>
            </a:r>
          </a:p>
          <a:p>
            <a:r>
              <a:rPr lang="en-GB" dirty="0"/>
              <a:t>We are learning what bullying and cyberbullying is and how we can support people being bullied. </a:t>
            </a:r>
          </a:p>
        </p:txBody>
      </p:sp>
      <p:sp>
        <p:nvSpPr>
          <p:cNvPr id="5" name="Text Placeholder 2">
            <a:extLst>
              <a:ext uri="{FF2B5EF4-FFF2-40B4-BE49-F238E27FC236}">
                <a16:creationId xmlns:a16="http://schemas.microsoft.com/office/drawing/2014/main" id="{124CE8BC-389D-8A4B-83D7-44D231D2CEB4}"/>
              </a:ext>
            </a:extLst>
          </p:cNvPr>
          <p:cNvSpPr txBox="1">
            <a:spLocks/>
          </p:cNvSpPr>
          <p:nvPr/>
        </p:nvSpPr>
        <p:spPr>
          <a:xfrm>
            <a:off x="6706612" y="1104900"/>
            <a:ext cx="5186633" cy="3619500"/>
          </a:xfrm>
          <a:prstGeom prst="rect">
            <a:avLst/>
          </a:prstGeom>
        </p:spPr>
        <p:txBody>
          <a:bodyPr vert="horz" wrap="square" lIns="0" tIns="0" rIns="0" bIns="0" numCol="1" spcCol="540000" rtlCol="0" anchor="t" anchorCtr="0">
            <a:noAutofit/>
          </a:bodyPr>
          <a:lstStyle>
            <a:lvl1pPr marL="0" marR="0" indent="0" algn="l" defTabSz="914400" rtl="0" eaLnBrk="1" fontAlgn="auto" latinLnBrk="0" hangingPunct="1">
              <a:lnSpc>
                <a:spcPts val="2620"/>
              </a:lnSpc>
              <a:spcBef>
                <a:spcPts val="1000"/>
              </a:spcBef>
              <a:spcAft>
                <a:spcPts val="0"/>
              </a:spcAft>
              <a:buClrTx/>
              <a:buSzTx/>
              <a:buFont typeface="Arial" panose="020B0604020202020204" pitchFamily="34" charset="0"/>
              <a:buNone/>
              <a:tabLst/>
              <a:defRPr lang="en-GB" sz="2600" b="0" i="0" u="none" strike="noStrike" kern="1200" spc="0" dirty="0">
                <a:solidFill>
                  <a:schemeClr val="tx1"/>
                </a:solidFill>
                <a:effectLst/>
                <a:latin typeface="Arial" panose="020B0604020202020204" pitchFamily="34" charset="0"/>
                <a:ea typeface="DIN Condensed Light" panose="020B0506040000020204" pitchFamily="34" charset="77"/>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chemeClr val="dk1"/>
              </a:buClr>
              <a:buSzPts val="1800"/>
            </a:pPr>
            <a:r>
              <a:rPr lang="en-GB" b="1" dirty="0"/>
              <a:t>Learning outcomes</a:t>
            </a:r>
            <a:endParaRPr lang="en-GB" dirty="0">
              <a:solidFill>
                <a:schemeClr val="dk1"/>
              </a:solidFill>
              <a:ea typeface="Lato Black"/>
              <a:sym typeface="Lato Black"/>
            </a:endParaRPr>
          </a:p>
          <a:p>
            <a:pPr marL="12700">
              <a:lnSpc>
                <a:spcPct val="100000"/>
              </a:lnSpc>
              <a:buClr>
                <a:schemeClr val="tx1"/>
              </a:buClr>
              <a:buSzPct val="82000"/>
            </a:pPr>
            <a:r>
              <a:rPr lang="en-NZ" sz="2000" b="1" dirty="0">
                <a:ea typeface="Lato Black"/>
                <a:sym typeface="Lato Black"/>
              </a:rPr>
              <a:t>We will be able to…</a:t>
            </a:r>
          </a:p>
          <a:p>
            <a:pPr marL="355600" indent="-342900">
              <a:lnSpc>
                <a:spcPct val="100000"/>
              </a:lnSpc>
              <a:buClr>
                <a:schemeClr val="tx1"/>
              </a:buClr>
              <a:buSzPct val="82000"/>
              <a:buFont typeface="Arial" panose="020B0604020202020204" pitchFamily="34" charset="0"/>
              <a:buChar char="•"/>
            </a:pPr>
            <a:r>
              <a:rPr lang="en-NZ" sz="2000" dirty="0">
                <a:ea typeface="Lato Black"/>
                <a:sym typeface="Lato Black"/>
              </a:rPr>
              <a:t>identify the meaning of bullying and cyberbullying and describe the impact it can have on a person </a:t>
            </a:r>
          </a:p>
          <a:p>
            <a:pPr marL="355600" indent="-342900">
              <a:lnSpc>
                <a:spcPct val="100000"/>
              </a:lnSpc>
              <a:buClr>
                <a:schemeClr val="tx1"/>
              </a:buClr>
              <a:buSzPct val="82000"/>
              <a:buFont typeface="Arial" panose="020B0604020202020204" pitchFamily="34" charset="0"/>
              <a:buChar char="•"/>
            </a:pPr>
            <a:r>
              <a:rPr lang="en-NZ" sz="2000" dirty="0">
                <a:ea typeface="Lato Black"/>
                <a:sym typeface="Lato Black"/>
              </a:rPr>
              <a:t>explore how young people can deal with bullying and cyberbullying safely</a:t>
            </a:r>
          </a:p>
          <a:p>
            <a:pPr marL="355600" indent="-342900">
              <a:lnSpc>
                <a:spcPct val="100000"/>
              </a:lnSpc>
              <a:buClr>
                <a:schemeClr val="tx1"/>
              </a:buClr>
              <a:buSzPct val="82000"/>
              <a:buFont typeface="Arial" panose="020B0604020202020204" pitchFamily="34" charset="0"/>
              <a:buChar char="•"/>
            </a:pPr>
            <a:r>
              <a:rPr lang="en-NZ" sz="2000" dirty="0">
                <a:ea typeface="Lato Black"/>
                <a:sym typeface="Lato Black"/>
              </a:rPr>
              <a:t>explain how to find support and advice on bullying and cyberbullying.</a:t>
            </a:r>
          </a:p>
        </p:txBody>
      </p:sp>
      <p:sp>
        <p:nvSpPr>
          <p:cNvPr id="6" name="Text Placeholder 2">
            <a:extLst>
              <a:ext uri="{FF2B5EF4-FFF2-40B4-BE49-F238E27FC236}">
                <a16:creationId xmlns:a16="http://schemas.microsoft.com/office/drawing/2014/main" id="{E80BB570-0406-2A48-85B3-108E1926B837}"/>
              </a:ext>
            </a:extLst>
          </p:cNvPr>
          <p:cNvSpPr>
            <a:spLocks noGrp="1"/>
          </p:cNvSpPr>
          <p:nvPr>
            <p:ph type="body" sz="quarter" idx="14"/>
          </p:nvPr>
        </p:nvSpPr>
        <p:spPr>
          <a:xfrm>
            <a:off x="6668086" y="1104900"/>
            <a:ext cx="5186633" cy="3860878"/>
          </a:xfrm>
        </p:spPr>
        <p:txBody>
          <a:bodyPr/>
          <a:lstStyle/>
          <a:p>
            <a:r>
              <a:rPr lang="en-NZ" b="1" dirty="0"/>
              <a:t>Key vocabulary</a:t>
            </a:r>
          </a:p>
          <a:p>
            <a:pPr marL="355600" indent="-342900">
              <a:lnSpc>
                <a:spcPct val="100000"/>
              </a:lnSpc>
              <a:buClr>
                <a:schemeClr val="tx1"/>
              </a:buClr>
              <a:buSzPct val="82000"/>
              <a:buFont typeface="Arial" panose="020B0604020202020204" pitchFamily="34" charset="0"/>
              <a:buChar char="•"/>
            </a:pPr>
            <a:r>
              <a:rPr lang="en-GB" sz="2000" b="1" dirty="0">
                <a:ea typeface="Lato Black"/>
                <a:sym typeface="Lato Black"/>
              </a:rPr>
              <a:t>bullying behaviour</a:t>
            </a:r>
            <a:r>
              <a:rPr lang="en-GB" sz="2000" b="1" dirty="0">
                <a:ea typeface="Lato"/>
                <a:sym typeface="Lato"/>
              </a:rPr>
              <a:t> </a:t>
            </a:r>
            <a:r>
              <a:rPr lang="en-GB" sz="2000" dirty="0">
                <a:ea typeface="Lato"/>
                <a:sym typeface="Lato"/>
              </a:rPr>
              <a:t>(teasing someone because of how they look or who they </a:t>
            </a:r>
            <a:br>
              <a:rPr lang="en-GB" sz="2000" dirty="0">
                <a:ea typeface="Lato"/>
                <a:sym typeface="Lato"/>
              </a:rPr>
            </a:br>
            <a:r>
              <a:rPr lang="en-GB" sz="2000" dirty="0">
                <a:ea typeface="Lato"/>
                <a:sym typeface="Lato"/>
              </a:rPr>
              <a:t>are or something they have done, getting others to join in to make fun of someone)</a:t>
            </a:r>
          </a:p>
          <a:p>
            <a:pPr marL="355600" indent="-342900">
              <a:lnSpc>
                <a:spcPct val="100000"/>
              </a:lnSpc>
              <a:buClr>
                <a:schemeClr val="tx1"/>
              </a:buClr>
              <a:buSzPct val="82000"/>
              <a:buFont typeface="Arial" panose="020B0604020202020204" pitchFamily="34" charset="0"/>
              <a:buChar char="•"/>
            </a:pPr>
            <a:r>
              <a:rPr lang="en-GB" sz="2000" b="1" dirty="0">
                <a:ea typeface="Lato Black"/>
                <a:sym typeface="Lato Black"/>
              </a:rPr>
              <a:t>cyberbullying</a:t>
            </a:r>
            <a:r>
              <a:rPr lang="en-GB" sz="2000" dirty="0">
                <a:ea typeface="Lato Black"/>
                <a:sym typeface="Lato Black"/>
              </a:rPr>
              <a:t> </a:t>
            </a:r>
            <a:r>
              <a:rPr lang="en-GB" sz="2000" dirty="0">
                <a:ea typeface="Lato"/>
                <a:sym typeface="Lato"/>
              </a:rPr>
              <a:t>(bullying online </a:t>
            </a:r>
            <a:br>
              <a:rPr lang="en-GB" sz="2000" dirty="0">
                <a:ea typeface="Lato"/>
                <a:sym typeface="Lato"/>
              </a:rPr>
            </a:br>
            <a:r>
              <a:rPr lang="en-GB" sz="2000" dirty="0">
                <a:ea typeface="Lato"/>
                <a:sym typeface="Lato"/>
              </a:rPr>
              <a:t>or through social media)</a:t>
            </a:r>
          </a:p>
          <a:p>
            <a:pPr marL="355600" indent="-342900">
              <a:buClr>
                <a:schemeClr val="tx1"/>
              </a:buClr>
              <a:buSzPct val="82000"/>
              <a:buFont typeface="Arial" panose="020B0604020202020204" pitchFamily="34" charset="0"/>
              <a:buChar char="•"/>
            </a:pPr>
            <a:r>
              <a:rPr lang="en-GB" sz="2000" b="1" dirty="0">
                <a:ea typeface="Lato"/>
                <a:sym typeface="Lato"/>
              </a:rPr>
              <a:t>emotions</a:t>
            </a:r>
            <a:r>
              <a:rPr lang="en-GB" sz="2000" dirty="0">
                <a:ea typeface="Lato"/>
                <a:sym typeface="Lato"/>
              </a:rPr>
              <a:t> (feelings) </a:t>
            </a:r>
          </a:p>
          <a:p>
            <a:pPr marL="355600" indent="-342900">
              <a:buClr>
                <a:schemeClr val="tx1"/>
              </a:buClr>
              <a:buSzPct val="82000"/>
              <a:buFont typeface="Arial" panose="020B0604020202020204" pitchFamily="34" charset="0"/>
              <a:buChar char="•"/>
            </a:pPr>
            <a:r>
              <a:rPr lang="en-GB" sz="2000" b="1" dirty="0">
                <a:ea typeface="Lato"/>
                <a:sym typeface="Lato"/>
              </a:rPr>
              <a:t>support </a:t>
            </a:r>
            <a:r>
              <a:rPr lang="en-GB" sz="2000" dirty="0">
                <a:ea typeface="Lato"/>
                <a:sym typeface="Lato"/>
              </a:rPr>
              <a:t>(help) </a:t>
            </a:r>
          </a:p>
          <a:p>
            <a:pPr marL="355600" indent="-342900">
              <a:buClr>
                <a:schemeClr val="tx1"/>
              </a:buClr>
              <a:buSzPct val="82000"/>
              <a:buFont typeface="Arial" panose="020B0604020202020204" pitchFamily="34" charset="0"/>
              <a:buChar char="•"/>
            </a:pPr>
            <a:r>
              <a:rPr lang="en-GB" sz="2000" b="1" dirty="0">
                <a:ea typeface="Lato"/>
                <a:sym typeface="Lato"/>
              </a:rPr>
              <a:t>communication</a:t>
            </a:r>
            <a:r>
              <a:rPr lang="en-GB" sz="2000" dirty="0">
                <a:ea typeface="Lato"/>
                <a:sym typeface="Lato"/>
              </a:rPr>
              <a:t> (talking/listening)</a:t>
            </a:r>
          </a:p>
        </p:txBody>
      </p:sp>
      <p:pic>
        <p:nvPicPr>
          <p:cNvPr id="11" name="Picture 10">
            <a:extLst>
              <a:ext uri="{FF2B5EF4-FFF2-40B4-BE49-F238E27FC236}">
                <a16:creationId xmlns:a16="http://schemas.microsoft.com/office/drawing/2014/main" id="{9D274012-692F-4D47-B3B5-D36EF21BAC20}"/>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4227" y="740807"/>
            <a:ext cx="8471664" cy="6242279"/>
          </a:xfrm>
          <a:prstGeom prst="rect">
            <a:avLst/>
          </a:prstGeom>
        </p:spPr>
      </p:pic>
    </p:spTree>
    <p:extLst>
      <p:ext uri="{BB962C8B-B14F-4D97-AF65-F5344CB8AC3E}">
        <p14:creationId xmlns:p14="http://schemas.microsoft.com/office/powerpoint/2010/main" val="1485211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 grpId="0"/>
      <p:bldP spid="5" grpId="1"/>
      <p:bldP spid="6"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FFABD-FD89-9F44-93DD-7E9843D5FDDA}"/>
              </a:ext>
            </a:extLst>
          </p:cNvPr>
          <p:cNvSpPr>
            <a:spLocks noGrp="1"/>
          </p:cNvSpPr>
          <p:nvPr>
            <p:ph type="title"/>
          </p:nvPr>
        </p:nvSpPr>
        <p:spPr>
          <a:xfrm>
            <a:off x="1114117" y="1020544"/>
            <a:ext cx="4842510" cy="1158050"/>
          </a:xfrm>
        </p:spPr>
        <p:txBody>
          <a:bodyPr/>
          <a:lstStyle/>
          <a:p>
            <a:r>
              <a:rPr lang="en-US" dirty="0"/>
              <a:t>How confident are you in…</a:t>
            </a:r>
          </a:p>
        </p:txBody>
      </p:sp>
      <p:sp>
        <p:nvSpPr>
          <p:cNvPr id="3" name="Text Placeholder 2">
            <a:extLst>
              <a:ext uri="{FF2B5EF4-FFF2-40B4-BE49-F238E27FC236}">
                <a16:creationId xmlns:a16="http://schemas.microsoft.com/office/drawing/2014/main" id="{D5B09B04-B581-1847-A59F-102B85A886A0}"/>
              </a:ext>
            </a:extLst>
          </p:cNvPr>
          <p:cNvSpPr>
            <a:spLocks noGrp="1"/>
          </p:cNvSpPr>
          <p:nvPr>
            <p:ph type="body" sz="quarter" idx="12"/>
          </p:nvPr>
        </p:nvSpPr>
        <p:spPr>
          <a:xfrm>
            <a:off x="1851244" y="2816938"/>
            <a:ext cx="4118294" cy="2414363"/>
          </a:xfrm>
        </p:spPr>
        <p:txBody>
          <a:bodyPr/>
          <a:lstStyle/>
          <a:p>
            <a:r>
              <a:rPr lang="en-US" dirty="0"/>
              <a:t>knowing the meaning and impact of bullying and cyberbullying?</a:t>
            </a:r>
          </a:p>
          <a:p>
            <a:r>
              <a:rPr lang="en-US" dirty="0"/>
              <a:t>understanding safe ways to deal with bullying and cyberbullying?</a:t>
            </a:r>
          </a:p>
          <a:p>
            <a:r>
              <a:rPr lang="en-US" dirty="0"/>
              <a:t>finding support and advice on bullying and cyberbullying?</a:t>
            </a:r>
          </a:p>
        </p:txBody>
      </p:sp>
      <p:sp>
        <p:nvSpPr>
          <p:cNvPr id="4" name="Text Placeholder 3">
            <a:extLst>
              <a:ext uri="{FF2B5EF4-FFF2-40B4-BE49-F238E27FC236}">
                <a16:creationId xmlns:a16="http://schemas.microsoft.com/office/drawing/2014/main" id="{541A8A0C-7B78-B94F-9CD5-430EAE2CC297}"/>
              </a:ext>
            </a:extLst>
          </p:cNvPr>
          <p:cNvSpPr>
            <a:spLocks noGrp="1"/>
          </p:cNvSpPr>
          <p:nvPr>
            <p:ph type="body" sz="quarter" idx="15"/>
          </p:nvPr>
        </p:nvSpPr>
        <p:spPr/>
        <p:txBody>
          <a:bodyPr/>
          <a:lstStyle/>
          <a:p>
            <a:r>
              <a:rPr lang="en-US" dirty="0"/>
              <a:t>0</a:t>
            </a:r>
          </a:p>
        </p:txBody>
      </p:sp>
      <p:sp>
        <p:nvSpPr>
          <p:cNvPr id="5" name="Text Placeholder 4">
            <a:extLst>
              <a:ext uri="{FF2B5EF4-FFF2-40B4-BE49-F238E27FC236}">
                <a16:creationId xmlns:a16="http://schemas.microsoft.com/office/drawing/2014/main" id="{84CBF74C-6A9C-764D-BD89-0A6477F70B1A}"/>
              </a:ext>
            </a:extLst>
          </p:cNvPr>
          <p:cNvSpPr>
            <a:spLocks noGrp="1"/>
          </p:cNvSpPr>
          <p:nvPr>
            <p:ph type="body" sz="quarter" idx="16"/>
          </p:nvPr>
        </p:nvSpPr>
        <p:spPr/>
        <p:txBody>
          <a:bodyPr/>
          <a:lstStyle/>
          <a:p>
            <a:r>
              <a:rPr lang="en-US" dirty="0"/>
              <a:t>1</a:t>
            </a:r>
          </a:p>
        </p:txBody>
      </p:sp>
      <p:sp>
        <p:nvSpPr>
          <p:cNvPr id="6" name="Text Placeholder 5">
            <a:extLst>
              <a:ext uri="{FF2B5EF4-FFF2-40B4-BE49-F238E27FC236}">
                <a16:creationId xmlns:a16="http://schemas.microsoft.com/office/drawing/2014/main" id="{4EA4DB8E-65DC-934E-A102-6C1797613699}"/>
              </a:ext>
            </a:extLst>
          </p:cNvPr>
          <p:cNvSpPr>
            <a:spLocks noGrp="1"/>
          </p:cNvSpPr>
          <p:nvPr>
            <p:ph type="body" sz="quarter" idx="17"/>
          </p:nvPr>
        </p:nvSpPr>
        <p:spPr/>
        <p:txBody>
          <a:bodyPr/>
          <a:lstStyle/>
          <a:p>
            <a:r>
              <a:rPr lang="en-US" dirty="0"/>
              <a:t>2</a:t>
            </a:r>
          </a:p>
        </p:txBody>
      </p:sp>
      <p:sp>
        <p:nvSpPr>
          <p:cNvPr id="7" name="Text Placeholder 6">
            <a:extLst>
              <a:ext uri="{FF2B5EF4-FFF2-40B4-BE49-F238E27FC236}">
                <a16:creationId xmlns:a16="http://schemas.microsoft.com/office/drawing/2014/main" id="{03FE68F7-8578-EC49-8ADF-5EF208AE04D4}"/>
              </a:ext>
            </a:extLst>
          </p:cNvPr>
          <p:cNvSpPr>
            <a:spLocks noGrp="1"/>
          </p:cNvSpPr>
          <p:nvPr>
            <p:ph type="body" sz="quarter" idx="18"/>
          </p:nvPr>
        </p:nvSpPr>
        <p:spPr/>
        <p:txBody>
          <a:bodyPr/>
          <a:lstStyle/>
          <a:p>
            <a:r>
              <a:rPr lang="en-US" dirty="0"/>
              <a:t>3</a:t>
            </a:r>
          </a:p>
        </p:txBody>
      </p:sp>
      <p:sp>
        <p:nvSpPr>
          <p:cNvPr id="8" name="Text Placeholder 7">
            <a:extLst>
              <a:ext uri="{FF2B5EF4-FFF2-40B4-BE49-F238E27FC236}">
                <a16:creationId xmlns:a16="http://schemas.microsoft.com/office/drawing/2014/main" id="{8F1C49B1-6897-6140-A372-CC11A7F702D3}"/>
              </a:ext>
            </a:extLst>
          </p:cNvPr>
          <p:cNvSpPr>
            <a:spLocks noGrp="1"/>
          </p:cNvSpPr>
          <p:nvPr>
            <p:ph type="body" sz="quarter" idx="19"/>
          </p:nvPr>
        </p:nvSpPr>
        <p:spPr/>
        <p:txBody>
          <a:bodyPr/>
          <a:lstStyle/>
          <a:p>
            <a:r>
              <a:rPr lang="en-US" dirty="0"/>
              <a:t>4</a:t>
            </a:r>
          </a:p>
        </p:txBody>
      </p:sp>
      <p:sp>
        <p:nvSpPr>
          <p:cNvPr id="9" name="Text Placeholder 8">
            <a:extLst>
              <a:ext uri="{FF2B5EF4-FFF2-40B4-BE49-F238E27FC236}">
                <a16:creationId xmlns:a16="http://schemas.microsoft.com/office/drawing/2014/main" id="{777414B8-463E-DB46-A584-1D5CA4BE4C70}"/>
              </a:ext>
            </a:extLst>
          </p:cNvPr>
          <p:cNvSpPr>
            <a:spLocks noGrp="1"/>
          </p:cNvSpPr>
          <p:nvPr>
            <p:ph type="body" sz="quarter" idx="20"/>
          </p:nvPr>
        </p:nvSpPr>
        <p:spPr/>
        <p:txBody>
          <a:bodyPr/>
          <a:lstStyle/>
          <a:p>
            <a:r>
              <a:rPr lang="en-US" dirty="0"/>
              <a:t>5</a:t>
            </a:r>
          </a:p>
        </p:txBody>
      </p:sp>
      <p:sp>
        <p:nvSpPr>
          <p:cNvPr id="10" name="Text Placeholder 9">
            <a:extLst>
              <a:ext uri="{FF2B5EF4-FFF2-40B4-BE49-F238E27FC236}">
                <a16:creationId xmlns:a16="http://schemas.microsoft.com/office/drawing/2014/main" id="{4C0D4618-53BB-7447-BC63-EEF6C1BCB4F2}"/>
              </a:ext>
            </a:extLst>
          </p:cNvPr>
          <p:cNvSpPr>
            <a:spLocks noGrp="1"/>
          </p:cNvSpPr>
          <p:nvPr>
            <p:ph type="body" sz="quarter" idx="21"/>
          </p:nvPr>
        </p:nvSpPr>
        <p:spPr/>
        <p:txBody>
          <a:bodyPr/>
          <a:lstStyle/>
          <a:p>
            <a:r>
              <a:rPr lang="en-US" dirty="0"/>
              <a:t>6</a:t>
            </a:r>
          </a:p>
        </p:txBody>
      </p:sp>
      <p:sp>
        <p:nvSpPr>
          <p:cNvPr id="11" name="Text Placeholder 10">
            <a:extLst>
              <a:ext uri="{FF2B5EF4-FFF2-40B4-BE49-F238E27FC236}">
                <a16:creationId xmlns:a16="http://schemas.microsoft.com/office/drawing/2014/main" id="{F8BDA2AC-A49C-A64A-ACC1-02C369E09E0E}"/>
              </a:ext>
            </a:extLst>
          </p:cNvPr>
          <p:cNvSpPr>
            <a:spLocks noGrp="1"/>
          </p:cNvSpPr>
          <p:nvPr>
            <p:ph type="body" sz="quarter" idx="22"/>
          </p:nvPr>
        </p:nvSpPr>
        <p:spPr/>
        <p:txBody>
          <a:bodyPr/>
          <a:lstStyle/>
          <a:p>
            <a:r>
              <a:rPr lang="en-US" dirty="0"/>
              <a:t>7</a:t>
            </a:r>
          </a:p>
        </p:txBody>
      </p:sp>
      <p:sp>
        <p:nvSpPr>
          <p:cNvPr id="12" name="Text Placeholder 11">
            <a:extLst>
              <a:ext uri="{FF2B5EF4-FFF2-40B4-BE49-F238E27FC236}">
                <a16:creationId xmlns:a16="http://schemas.microsoft.com/office/drawing/2014/main" id="{F50FF96D-BF7A-2D4D-9CDD-08B36993C203}"/>
              </a:ext>
            </a:extLst>
          </p:cNvPr>
          <p:cNvSpPr>
            <a:spLocks noGrp="1"/>
          </p:cNvSpPr>
          <p:nvPr>
            <p:ph type="body" sz="quarter" idx="23"/>
          </p:nvPr>
        </p:nvSpPr>
        <p:spPr/>
        <p:txBody>
          <a:bodyPr/>
          <a:lstStyle/>
          <a:p>
            <a:r>
              <a:rPr lang="en-US" dirty="0"/>
              <a:t>8</a:t>
            </a:r>
          </a:p>
        </p:txBody>
      </p:sp>
      <p:sp>
        <p:nvSpPr>
          <p:cNvPr id="13" name="Text Placeholder 12">
            <a:extLst>
              <a:ext uri="{FF2B5EF4-FFF2-40B4-BE49-F238E27FC236}">
                <a16:creationId xmlns:a16="http://schemas.microsoft.com/office/drawing/2014/main" id="{6D1105ED-165C-D34C-BBAB-AB8BCF6F6158}"/>
              </a:ext>
            </a:extLst>
          </p:cNvPr>
          <p:cNvSpPr>
            <a:spLocks noGrp="1"/>
          </p:cNvSpPr>
          <p:nvPr>
            <p:ph type="body" sz="quarter" idx="24"/>
          </p:nvPr>
        </p:nvSpPr>
        <p:spPr/>
        <p:txBody>
          <a:bodyPr/>
          <a:lstStyle/>
          <a:p>
            <a:r>
              <a:rPr lang="en-US" dirty="0"/>
              <a:t>9</a:t>
            </a:r>
          </a:p>
        </p:txBody>
      </p:sp>
      <p:sp>
        <p:nvSpPr>
          <p:cNvPr id="14" name="Text Placeholder 13">
            <a:extLst>
              <a:ext uri="{FF2B5EF4-FFF2-40B4-BE49-F238E27FC236}">
                <a16:creationId xmlns:a16="http://schemas.microsoft.com/office/drawing/2014/main" id="{5463C0B0-7104-F24B-B907-63F46B658A79}"/>
              </a:ext>
            </a:extLst>
          </p:cNvPr>
          <p:cNvSpPr>
            <a:spLocks noGrp="1"/>
          </p:cNvSpPr>
          <p:nvPr>
            <p:ph type="body" sz="quarter" idx="25"/>
          </p:nvPr>
        </p:nvSpPr>
        <p:spPr/>
        <p:txBody>
          <a:bodyPr/>
          <a:lstStyle/>
          <a:p>
            <a:r>
              <a:rPr lang="en-US" dirty="0"/>
              <a:t>10</a:t>
            </a:r>
          </a:p>
        </p:txBody>
      </p:sp>
      <p:sp>
        <p:nvSpPr>
          <p:cNvPr id="15" name="Text Placeholder 14">
            <a:extLst>
              <a:ext uri="{FF2B5EF4-FFF2-40B4-BE49-F238E27FC236}">
                <a16:creationId xmlns:a16="http://schemas.microsoft.com/office/drawing/2014/main" id="{435799C3-B8B6-164F-9049-50405E4A6517}"/>
              </a:ext>
            </a:extLst>
          </p:cNvPr>
          <p:cNvSpPr>
            <a:spLocks noGrp="1"/>
          </p:cNvSpPr>
          <p:nvPr>
            <p:ph type="body" sz="quarter" idx="26"/>
          </p:nvPr>
        </p:nvSpPr>
        <p:spPr/>
        <p:txBody>
          <a:bodyPr/>
          <a:lstStyle/>
          <a:p>
            <a:r>
              <a:rPr lang="en-US" dirty="0"/>
              <a:t>Extremely confident</a:t>
            </a:r>
          </a:p>
        </p:txBody>
      </p:sp>
      <p:sp>
        <p:nvSpPr>
          <p:cNvPr id="16" name="Text Placeholder 15">
            <a:extLst>
              <a:ext uri="{FF2B5EF4-FFF2-40B4-BE49-F238E27FC236}">
                <a16:creationId xmlns:a16="http://schemas.microsoft.com/office/drawing/2014/main" id="{613CBD07-CF5D-EF47-B941-161C3CDB1604}"/>
              </a:ext>
            </a:extLst>
          </p:cNvPr>
          <p:cNvSpPr>
            <a:spLocks noGrp="1"/>
          </p:cNvSpPr>
          <p:nvPr>
            <p:ph type="body" sz="quarter" idx="27"/>
          </p:nvPr>
        </p:nvSpPr>
        <p:spPr/>
        <p:txBody>
          <a:bodyPr/>
          <a:lstStyle/>
          <a:p>
            <a:r>
              <a:rPr lang="en-US" dirty="0"/>
              <a:t>Not confident</a:t>
            </a:r>
          </a:p>
        </p:txBody>
      </p:sp>
    </p:spTree>
    <p:extLst>
      <p:ext uri="{BB962C8B-B14F-4D97-AF65-F5344CB8AC3E}">
        <p14:creationId xmlns:p14="http://schemas.microsoft.com/office/powerpoint/2010/main" val="11209278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7821E-EC11-024F-961C-D6132513863E}"/>
              </a:ext>
            </a:extLst>
          </p:cNvPr>
          <p:cNvSpPr>
            <a:spLocks noGrp="1"/>
          </p:cNvSpPr>
          <p:nvPr>
            <p:ph type="title"/>
          </p:nvPr>
        </p:nvSpPr>
        <p:spPr>
          <a:xfrm>
            <a:off x="135575" y="938521"/>
            <a:ext cx="4310919" cy="1266987"/>
          </a:xfrm>
        </p:spPr>
        <p:txBody>
          <a:bodyPr/>
          <a:lstStyle/>
          <a:p>
            <a:r>
              <a:rPr lang="en-US" dirty="0"/>
              <a:t>What does bullying and cyberbullying mean?</a:t>
            </a:r>
          </a:p>
        </p:txBody>
      </p:sp>
      <p:sp>
        <p:nvSpPr>
          <p:cNvPr id="6" name="Text Placeholder 2">
            <a:extLst>
              <a:ext uri="{FF2B5EF4-FFF2-40B4-BE49-F238E27FC236}">
                <a16:creationId xmlns:a16="http://schemas.microsoft.com/office/drawing/2014/main" id="{424A6B6B-1DBA-5F43-AE8C-AA28C0E39055}"/>
              </a:ext>
            </a:extLst>
          </p:cNvPr>
          <p:cNvSpPr>
            <a:spLocks noGrp="1"/>
          </p:cNvSpPr>
          <p:nvPr>
            <p:ph type="body" sz="quarter" idx="14"/>
          </p:nvPr>
        </p:nvSpPr>
        <p:spPr>
          <a:xfrm>
            <a:off x="6668087" y="1964052"/>
            <a:ext cx="4634914" cy="2279646"/>
          </a:xfrm>
        </p:spPr>
        <p:txBody>
          <a:bodyPr/>
          <a:lstStyle/>
          <a:p>
            <a:pPr marL="355600" indent="-342900">
              <a:buClr>
                <a:schemeClr val="tx1"/>
              </a:buClr>
              <a:buSzPct val="82000"/>
              <a:buFont typeface="Arial" panose="020B0604020202020204" pitchFamily="34" charset="0"/>
              <a:buChar char="•"/>
            </a:pPr>
            <a:r>
              <a:rPr lang="en-GB" sz="2000" dirty="0">
                <a:ea typeface="Lato Black"/>
                <a:sym typeface="Lato Black"/>
              </a:rPr>
              <a:t>Behaviour that hurts someone else’s body and/or feelings and is repeated rather than a one off.  </a:t>
            </a:r>
          </a:p>
          <a:p>
            <a:pPr marL="355600" indent="-342900">
              <a:buClr>
                <a:schemeClr val="tx1"/>
              </a:buClr>
              <a:buSzPct val="82000"/>
              <a:buFont typeface="Arial" panose="020B0604020202020204" pitchFamily="34" charset="0"/>
              <a:buChar char="•"/>
            </a:pPr>
            <a:r>
              <a:rPr lang="en-GB" sz="2000" dirty="0">
                <a:ea typeface="Lato Black"/>
                <a:sym typeface="Lato Black"/>
              </a:rPr>
              <a:t>Behaviour that hurts someone else online through social networks, gaming and mobile phones, and is repeated rather than a one off.</a:t>
            </a:r>
            <a:endParaRPr lang="en-GB" sz="2000" dirty="0">
              <a:ea typeface="Lato"/>
              <a:sym typeface="Lato"/>
            </a:endParaRPr>
          </a:p>
        </p:txBody>
      </p:sp>
      <p:pic>
        <p:nvPicPr>
          <p:cNvPr id="4" name="Picture 3">
            <a:extLst>
              <a:ext uri="{FF2B5EF4-FFF2-40B4-BE49-F238E27FC236}">
                <a16:creationId xmlns:a16="http://schemas.microsoft.com/office/drawing/2014/main" id="{52C65079-7677-BA46-A595-3190EAD640B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68032" y="1964052"/>
            <a:ext cx="7332455" cy="4893948"/>
          </a:xfrm>
          <a:prstGeom prst="rect">
            <a:avLst/>
          </a:prstGeom>
        </p:spPr>
      </p:pic>
    </p:spTree>
    <p:extLst>
      <p:ext uri="{BB962C8B-B14F-4D97-AF65-F5344CB8AC3E}">
        <p14:creationId xmlns:p14="http://schemas.microsoft.com/office/powerpoint/2010/main" val="1426898716"/>
      </p:ext>
    </p:extLst>
  </p:cSld>
  <p:clrMapOvr>
    <a:masterClrMapping/>
  </p:clrMapOvr>
</p:sld>
</file>

<file path=ppt/theme/theme1.xml><?xml version="1.0" encoding="utf-8"?>
<a:theme xmlns:a="http://schemas.openxmlformats.org/drawingml/2006/main" name="Office Theme">
  <a:themeElements>
    <a:clrScheme name="Custom 30">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4472C4"/>
      </a:hlink>
      <a:folHlink>
        <a:srgbClr val="4472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442af94-27ec-4c12-9041-09447141ac56">
      <Terms xmlns="http://schemas.microsoft.com/office/infopath/2007/PartnerControls"/>
    </lcf76f155ced4ddcb4097134ff3c332f>
    <TaxCatchAll xmlns="9b8f0eab-74d5-4d8d-87b8-270f2228a97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61D68EB4F4C724DBDD98B989C62A3FE" ma:contentTypeVersion="14" ma:contentTypeDescription="Create a new document." ma:contentTypeScope="" ma:versionID="f9380af5a49bf71607e515b7b5f0327e">
  <xsd:schema xmlns:xsd="http://www.w3.org/2001/XMLSchema" xmlns:xs="http://www.w3.org/2001/XMLSchema" xmlns:p="http://schemas.microsoft.com/office/2006/metadata/properties" xmlns:ns2="b442af94-27ec-4c12-9041-09447141ac56" xmlns:ns3="9b8f0eab-74d5-4d8d-87b8-270f2228a97d" targetNamespace="http://schemas.microsoft.com/office/2006/metadata/properties" ma:root="true" ma:fieldsID="a96778589ab4c4606631664b36ba4c9a" ns2:_="" ns3:_="">
    <xsd:import namespace="b442af94-27ec-4c12-9041-09447141ac56"/>
    <xsd:import namespace="9b8f0eab-74d5-4d8d-87b8-270f2228a97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2af94-27ec-4c12-9041-09447141ac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e8194ac-132f-443e-9640-f1f2e8c85d9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8f0eab-74d5-4d8d-87b8-270f2228a97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78b3e3e-7341-4ab7-9c45-2b52028c349c}" ma:internalName="TaxCatchAll" ma:showField="CatchAllData" ma:web="9b8f0eab-74d5-4d8d-87b8-270f2228a97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BB6FD1D-D8F3-4E7F-88DA-124577EF7A3B}">
  <ds:schemaRefs>
    <ds:schemaRef ds:uri="http://schemas.microsoft.com/office/2006/metadata/properties"/>
    <ds:schemaRef ds:uri="http://purl.org/dc/dcmitype/"/>
    <ds:schemaRef ds:uri="http://purl.org/dc/elements/1.1/"/>
    <ds:schemaRef ds:uri="http://schemas.openxmlformats.org/package/2006/metadata/core-properties"/>
    <ds:schemaRef ds:uri="http://schemas.microsoft.com/office/2006/documentManagement/types"/>
    <ds:schemaRef ds:uri="http://schemas.microsoft.com/office/infopath/2007/PartnerControls"/>
    <ds:schemaRef ds:uri="http://purl.org/dc/terms/"/>
    <ds:schemaRef ds:uri="9b8f0eab-74d5-4d8d-87b8-270f2228a97d"/>
    <ds:schemaRef ds:uri="b442af94-27ec-4c12-9041-09447141ac56"/>
    <ds:schemaRef ds:uri="http://www.w3.org/XML/1998/namespace"/>
  </ds:schemaRefs>
</ds:datastoreItem>
</file>

<file path=customXml/itemProps2.xml><?xml version="1.0" encoding="utf-8"?>
<ds:datastoreItem xmlns:ds="http://schemas.openxmlformats.org/officeDocument/2006/customXml" ds:itemID="{C60A6742-2B08-438B-93CE-9D575E70F9AF}">
  <ds:schemaRefs>
    <ds:schemaRef ds:uri="http://schemas.microsoft.com/sharepoint/v3/contenttype/forms"/>
  </ds:schemaRefs>
</ds:datastoreItem>
</file>

<file path=customXml/itemProps3.xml><?xml version="1.0" encoding="utf-8"?>
<ds:datastoreItem xmlns:ds="http://schemas.openxmlformats.org/officeDocument/2006/customXml" ds:itemID="{59825025-CEA9-46F6-BE1A-AA24025584F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2af94-27ec-4c12-9041-09447141ac56"/>
    <ds:schemaRef ds:uri="9b8f0eab-74d5-4d8d-87b8-270f2228a9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730</TotalTime>
  <Words>6246</Words>
  <Application>Microsoft Office PowerPoint</Application>
  <PresentationFormat>Widescreen</PresentationFormat>
  <Paragraphs>486</Paragraphs>
  <Slides>24</Slides>
  <Notes>24</Notes>
  <HiddenSlides>4</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Arial Narrow</vt:lpstr>
      <vt:lpstr>Calibri</vt:lpstr>
      <vt:lpstr>Office Theme</vt:lpstr>
      <vt:lpstr>Bullying and cyberbullying</vt:lpstr>
      <vt:lpstr>Overview</vt:lpstr>
      <vt:lpstr>Teacher support</vt:lpstr>
      <vt:lpstr>Classroom tips</vt:lpstr>
      <vt:lpstr>The impact of Covid-19</vt:lpstr>
      <vt:lpstr>How would you know?</vt:lpstr>
      <vt:lpstr>What are we learning?</vt:lpstr>
      <vt:lpstr>How confident are you in…</vt:lpstr>
      <vt:lpstr>What does bullying and cyberbullying mean?</vt:lpstr>
      <vt:lpstr>Thoughts, feelings and actions</vt:lpstr>
      <vt:lpstr>What’s the story?</vt:lpstr>
      <vt:lpstr>What’s the story?</vt:lpstr>
      <vt:lpstr>Discussion questions</vt:lpstr>
      <vt:lpstr>Quiz question 1</vt:lpstr>
      <vt:lpstr>Quiz question 2</vt:lpstr>
      <vt:lpstr>Quiz question 3</vt:lpstr>
      <vt:lpstr>Quiz question 4</vt:lpstr>
      <vt:lpstr>Quiz question 5</vt:lpstr>
      <vt:lpstr>Circles of support</vt:lpstr>
      <vt:lpstr>Discussion questions</vt:lpstr>
      <vt:lpstr>New messages</vt:lpstr>
      <vt:lpstr>How confident are you in…</vt:lpstr>
      <vt:lpstr>Reaching out</vt:lpstr>
      <vt:lpstr>Extended learning projects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Bullying and Cyberbullying Lesson Plan for Year 6</dc:title>
  <dc:subject>Better Health Every Mind Matters</dc:subject>
  <dc:creator>Better Health Every Mind Matters</dc:creator>
  <cp:keywords>bullying behaviour, cyberbullying, online bullying, emotions, feelings, support, help, communication</cp:keywords>
  <dc:description/>
  <cp:lastModifiedBy>Katie Holland</cp:lastModifiedBy>
  <cp:revision>573</cp:revision>
  <dcterms:created xsi:type="dcterms:W3CDTF">2020-08-05T10:48:44Z</dcterms:created>
  <dcterms:modified xsi:type="dcterms:W3CDTF">2023-09-27T08:26:42Z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0x010100761D68EB4F4C724DBDD98B989C62A3FE</vt:lpwstr>
  </property>
  <property fmtid="{D5CDD505-2E9C-101B-9397-08002B2CF9AE}" pid="3" name="MediaServiceImageTags">
    <vt:lpwstr/>
  </property>
</Properties>
</file>